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5143500" type="screen16x9"/>
  <p:notesSz cx="6858000" cy="9144000"/>
  <p:embeddedFontLst>
    <p:embeddedFont>
      <p:font typeface="Roboto Mono" panose="020B0604020202020204" charset="0"/>
      <p:regular r:id="rId69"/>
      <p:bold r:id="rId70"/>
      <p:italic r:id="rId71"/>
      <p:boldItalic r:id="rId72"/>
    </p:embeddedFont>
    <p:embeddedFont>
      <p:font typeface="B Yekan" panose="00000400000000000000" pitchFamily="2" charset="-78"/>
      <p:regular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636" y="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a4455a47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a4455a47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aa4455a47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aa4455a47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a4455a47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a4455a477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a4455a47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a4455a47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a4455a477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a4455a477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a4455a477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a4455a477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a4455a477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a4455a477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a4455a47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a4455a477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a4455a477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a4455a477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a4455a477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aa4455a477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a4455a477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a4455a477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a4455a477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aa4455a477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4455a47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aa4455a47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a4455a477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a4455a477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a4455a477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a4455a477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a4455a477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aa4455a477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a4455a477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a4455a477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a4455a47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aa4455a477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a4455a47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aa4455a47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a4455a477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a4455a477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a4455a47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aa4455a477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a4455a47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a4455a47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aa4455a477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aa4455a477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a4455a477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a4455a477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a4455a477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aa4455a477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a4455a477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aa4455a477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a4455a477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a4455a477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a4455a477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a4455a477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a4455a477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aa4455a477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aa4455a477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aa4455a477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a4455a477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a4455a477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a4455a477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a4455a477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aa4455a47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aa4455a47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aa4455a477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aa4455a477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a4455a477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a4455a477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a4455a477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aa4455a477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aa4455a477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aa4455a477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a4455a477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a4455a477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a4455a477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aa4455a477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a4455a477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aa4455a477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a4455a477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aa4455a477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aa4455a477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aa4455a477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aa4455a477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aa4455a477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a4455a4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a4455a4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a4455a477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aa4455a477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aa4455a47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aa4455a47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aa4455a477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aa4455a477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aa4455a477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aa4455a477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aa4455a477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aa4455a477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aa4455a477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aa4455a477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aa4455a477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aa4455a477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aa4455a477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aa4455a477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aa4455a477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aa4455a477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aa4455a477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aa4455a477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a4455a47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a4455a47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a4455a477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aa4455a477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a4455a477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aa4455a477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aa4455a477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aa4455a477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aa4455a477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aa4455a477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aa4455a477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aa4455a477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a4455a477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aa4455a477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aa4455a477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aa4455a477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a4455a47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a4455a47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a4455a47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a4455a47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a4455a477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a4455a477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 b="1" dirty="0" err="1"/>
              <a:t>scikit</a:t>
            </a:r>
            <a:r>
              <a:rPr lang="en-GB" sz="4100" b="1"/>
              <a:t> learn</a:t>
            </a:r>
            <a:endParaRPr sz="66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900" y="1663525"/>
            <a:ext cx="1211975" cy="12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750" y="722700"/>
            <a:ext cx="7648174" cy="38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"/>
          <p:cNvSpPr txBox="1">
            <a:spLocks noGrp="1"/>
          </p:cNvSpPr>
          <p:nvPr>
            <p:ph type="ctrTitle" idx="4294967295"/>
          </p:nvPr>
        </p:nvSpPr>
        <p:spPr>
          <a:xfrm>
            <a:off x="1238908" y="46168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/>
              <a:t>1000$</a:t>
            </a:r>
            <a:endParaRPr sz="4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64125"/>
            <a:ext cx="8839196" cy="407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2275" y="1573238"/>
            <a:ext cx="4133400" cy="19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588" y="1745802"/>
            <a:ext cx="6154825" cy="20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66"/>
              <a:t>Models</a:t>
            </a:r>
            <a:endParaRPr sz="3466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54725"/>
            <a:ext cx="8839198" cy="844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600" y="796049"/>
            <a:ext cx="7671927" cy="31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8"/>
          <p:cNvSpPr/>
          <p:nvPr/>
        </p:nvSpPr>
        <p:spPr>
          <a:xfrm>
            <a:off x="1008600" y="3320750"/>
            <a:ext cx="417000" cy="26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8625"/>
            <a:ext cx="8839201" cy="4333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46475"/>
            <a:ext cx="8839196" cy="56317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Other models, same API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/>
        </p:nvSpPr>
        <p:spPr>
          <a:xfrm>
            <a:off x="1017325" y="834100"/>
            <a:ext cx="72303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from sklearn.neighbors import KNeighborsRegressor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from </a:t>
            </a:r>
            <a:r>
              <a:rPr lang="en-GB" dirty="0" err="1"/>
              <a:t>sklearn.linear_model</a:t>
            </a:r>
            <a:r>
              <a:rPr lang="en-GB" dirty="0"/>
              <a:t> import </a:t>
            </a:r>
            <a:r>
              <a:rPr lang="en-GB" dirty="0" err="1"/>
              <a:t>LinearRegression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from sklearn.datasets import load_boston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X, y = </a:t>
            </a:r>
            <a:r>
              <a:rPr lang="en-GB" dirty="0" err="1"/>
              <a:t>load_boston</a:t>
            </a:r>
            <a:r>
              <a:rPr lang="en-GB" dirty="0"/>
              <a:t>(</a:t>
            </a:r>
            <a:r>
              <a:rPr lang="en-GB" dirty="0" err="1"/>
              <a:t>return_X_y</a:t>
            </a:r>
            <a:r>
              <a:rPr lang="en-GB" dirty="0"/>
              <a:t>=True)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 = </a:t>
            </a:r>
            <a:r>
              <a:rPr lang="en-GB" dirty="0" err="1"/>
              <a:t>LinearRegression</a:t>
            </a:r>
            <a:r>
              <a:rPr lang="en-GB" dirty="0"/>
              <a:t>()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mod.fit</a:t>
            </a:r>
            <a:r>
              <a:rPr lang="en-GB" dirty="0"/>
              <a:t>(X, y)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mod.predict</a:t>
            </a:r>
            <a:r>
              <a:rPr lang="en-GB" dirty="0"/>
              <a:t>(X)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 = KNeighborsRegressor()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mod.fit</a:t>
            </a:r>
            <a:r>
              <a:rPr lang="en-GB" dirty="0"/>
              <a:t>(X, y)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mod.predict</a:t>
            </a:r>
            <a:r>
              <a:rPr lang="en-GB" dirty="0"/>
              <a:t>(X)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dirty="0"/>
              <a:t>Create your data</a:t>
            </a:r>
            <a:endParaRPr sz="4200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/>
              <a:t>https://calmcode.io/labs/drawdata.html</a:t>
            </a:r>
            <a:endParaRPr sz="2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9100"/>
            <a:ext cx="8839201" cy="2299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12725"/>
            <a:ext cx="8839201" cy="3447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scale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5"/>
          <p:cNvPicPr preferRelativeResize="0"/>
          <p:nvPr/>
        </p:nvPicPr>
        <p:blipFill rotWithShape="1">
          <a:blip r:embed="rId3">
            <a:alphaModFix/>
          </a:blip>
          <a:srcRect t="2324" r="6235"/>
          <a:stretch/>
        </p:blipFill>
        <p:spPr>
          <a:xfrm>
            <a:off x="2116575" y="1018350"/>
            <a:ext cx="4278900" cy="3290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35"/>
          <p:cNvCxnSpPr/>
          <p:nvPr/>
        </p:nvCxnSpPr>
        <p:spPr>
          <a:xfrm rot="10800000">
            <a:off x="6108900" y="3155575"/>
            <a:ext cx="1668000" cy="7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1" name="Google Shape;171;p35"/>
          <p:cNvCxnSpPr/>
          <p:nvPr/>
        </p:nvCxnSpPr>
        <p:spPr>
          <a:xfrm flipH="1">
            <a:off x="4063025" y="966200"/>
            <a:ext cx="1385400" cy="49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2" name="Google Shape;172;p35"/>
          <p:cNvSpPr txBox="1">
            <a:spLocks noGrp="1"/>
          </p:cNvSpPr>
          <p:nvPr>
            <p:ph type="title"/>
          </p:nvPr>
        </p:nvSpPr>
        <p:spPr>
          <a:xfrm>
            <a:off x="1745275" y="1670075"/>
            <a:ext cx="91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220"/>
              <a:t>نزدیکی به مدرسه</a:t>
            </a:r>
            <a:endParaRPr sz="1220"/>
          </a:p>
        </p:txBody>
      </p:sp>
      <p:sp>
        <p:nvSpPr>
          <p:cNvPr id="173" name="Google Shape;173;p35"/>
          <p:cNvSpPr txBox="1">
            <a:spLocks noGrp="1"/>
          </p:cNvSpPr>
          <p:nvPr>
            <p:ph type="title"/>
          </p:nvPr>
        </p:nvSpPr>
        <p:spPr>
          <a:xfrm>
            <a:off x="4572000" y="3794750"/>
            <a:ext cx="91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220"/>
              <a:t>مساحت</a:t>
            </a:r>
            <a:endParaRPr sz="1220"/>
          </a:p>
        </p:txBody>
      </p:sp>
      <p:sp>
        <p:nvSpPr>
          <p:cNvPr id="174" name="Google Shape;174;p35"/>
          <p:cNvSpPr txBox="1">
            <a:spLocks noGrp="1"/>
          </p:cNvSpPr>
          <p:nvPr>
            <p:ph type="title"/>
          </p:nvPr>
        </p:nvSpPr>
        <p:spPr>
          <a:xfrm>
            <a:off x="7930400" y="2974050"/>
            <a:ext cx="91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00" dirty="0" err="1">
                <a:cs typeface="+mj-cs"/>
              </a:rPr>
              <a:t>خانه‌های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گران</a:t>
            </a:r>
            <a:endParaRPr sz="1600" dirty="0">
              <a:cs typeface="+mj-cs"/>
            </a:endParaRPr>
          </a:p>
        </p:txBody>
      </p:sp>
      <p:sp>
        <p:nvSpPr>
          <p:cNvPr id="175" name="Google Shape;175;p35"/>
          <p:cNvSpPr txBox="1">
            <a:spLocks noGrp="1"/>
          </p:cNvSpPr>
          <p:nvPr>
            <p:ph type="title"/>
          </p:nvPr>
        </p:nvSpPr>
        <p:spPr>
          <a:xfrm>
            <a:off x="5486100" y="445650"/>
            <a:ext cx="91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00" dirty="0" err="1">
                <a:cs typeface="+mj-cs"/>
              </a:rPr>
              <a:t>خانه‌های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ارزان</a:t>
            </a:r>
            <a:endParaRPr sz="1600" dirty="0">
              <a:cs typeface="+mj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6000" y="974875"/>
            <a:ext cx="4272001" cy="33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6"/>
          <p:cNvSpPr txBox="1">
            <a:spLocks noGrp="1"/>
          </p:cNvSpPr>
          <p:nvPr>
            <p:ph type="title"/>
          </p:nvPr>
        </p:nvSpPr>
        <p:spPr>
          <a:xfrm>
            <a:off x="5373150" y="1314475"/>
            <a:ext cx="238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220" dirty="0">
                <a:latin typeface="+mj-lt"/>
              </a:rPr>
              <a:t>KNN → average of the 5 neighbours</a:t>
            </a:r>
            <a:endParaRPr sz="1220" dirty="0">
              <a:latin typeface="+mj-l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Problem:</a:t>
            </a:r>
            <a:endParaRPr/>
          </a:p>
        </p:txBody>
      </p:sp>
      <p:sp>
        <p:nvSpPr>
          <p:cNvPr id="187" name="Google Shape;187;p37"/>
          <p:cNvSpPr txBox="1">
            <a:spLocks noGrp="1"/>
          </p:cNvSpPr>
          <p:nvPr>
            <p:ph type="body" idx="1"/>
          </p:nvPr>
        </p:nvSpPr>
        <p:spPr>
          <a:xfrm>
            <a:off x="5081155" y="2192482"/>
            <a:ext cx="3946770" cy="1174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00" dirty="0">
                <a:cs typeface="+mj-cs"/>
              </a:rPr>
              <a:t>چنانچه </a:t>
            </a:r>
            <a:r>
              <a:rPr lang="en-GB" sz="1300" dirty="0" err="1">
                <a:cs typeface="+mj-cs"/>
              </a:rPr>
              <a:t>یکی</a:t>
            </a:r>
            <a:r>
              <a:rPr lang="en-GB" sz="1300" dirty="0">
                <a:cs typeface="+mj-cs"/>
              </a:rPr>
              <a:t> </a:t>
            </a:r>
            <a:r>
              <a:rPr lang="en-GB" sz="1300" dirty="0" err="1">
                <a:cs typeface="+mj-cs"/>
              </a:rPr>
              <a:t>از</a:t>
            </a:r>
            <a:r>
              <a:rPr lang="en-GB" sz="1300" dirty="0">
                <a:cs typeface="+mj-cs"/>
              </a:rPr>
              <a:t> </a:t>
            </a:r>
            <a:r>
              <a:rPr lang="en-GB" sz="1300" dirty="0" err="1">
                <a:cs typeface="+mj-cs"/>
              </a:rPr>
              <a:t>مقادیر</a:t>
            </a:r>
            <a:r>
              <a:rPr lang="en-GB" sz="1300" dirty="0">
                <a:cs typeface="+mj-cs"/>
              </a:rPr>
              <a:t> </a:t>
            </a:r>
            <a:r>
              <a:rPr lang="en-GB" sz="1300" dirty="0" err="1">
                <a:cs typeface="+mj-cs"/>
              </a:rPr>
              <a:t>مقیاسی</a:t>
            </a:r>
            <a:r>
              <a:rPr lang="en-GB" sz="1300" dirty="0">
                <a:cs typeface="+mj-cs"/>
              </a:rPr>
              <a:t> </a:t>
            </a:r>
            <a:r>
              <a:rPr lang="en-GB" sz="1300" dirty="0" err="1">
                <a:cs typeface="+mj-cs"/>
              </a:rPr>
              <a:t>متفاوت</a:t>
            </a:r>
            <a:r>
              <a:rPr lang="en-GB" sz="1300" dirty="0">
                <a:cs typeface="+mj-cs"/>
              </a:rPr>
              <a:t> داشته باشد </a:t>
            </a:r>
            <a:r>
              <a:rPr lang="en-GB" sz="1300" dirty="0" err="1">
                <a:cs typeface="+mj-cs"/>
              </a:rPr>
              <a:t>با</a:t>
            </a:r>
            <a:r>
              <a:rPr lang="en-GB" sz="1300" dirty="0">
                <a:cs typeface="+mj-cs"/>
              </a:rPr>
              <a:t> </a:t>
            </a:r>
            <a:r>
              <a:rPr lang="en-GB" sz="1300" dirty="0" err="1">
                <a:cs typeface="+mj-cs"/>
              </a:rPr>
              <a:t>مشکل</a:t>
            </a:r>
            <a:r>
              <a:rPr lang="en-GB" sz="1300" dirty="0">
                <a:cs typeface="+mj-cs"/>
              </a:rPr>
              <a:t> </a:t>
            </a:r>
            <a:r>
              <a:rPr lang="en-GB" sz="1300" dirty="0" err="1">
                <a:cs typeface="+mj-cs"/>
              </a:rPr>
              <a:t>مواجه</a:t>
            </a:r>
            <a:r>
              <a:rPr lang="en-GB" sz="1300" dirty="0">
                <a:cs typeface="+mj-cs"/>
              </a:rPr>
              <a:t> </a:t>
            </a:r>
            <a:r>
              <a:rPr lang="en-GB" sz="1300" dirty="0" err="1">
                <a:cs typeface="+mj-cs"/>
              </a:rPr>
              <a:t>خواهیم</a:t>
            </a:r>
            <a:r>
              <a:rPr lang="en-GB" sz="1300" dirty="0">
                <a:cs typeface="+mj-cs"/>
              </a:rPr>
              <a:t> </a:t>
            </a:r>
            <a:r>
              <a:rPr lang="en-GB" sz="1300" dirty="0" err="1">
                <a:cs typeface="+mj-cs"/>
              </a:rPr>
              <a:t>داشت</a:t>
            </a:r>
            <a:r>
              <a:rPr lang="en-GB" sz="1300" dirty="0">
                <a:cs typeface="+mj-cs"/>
              </a:rPr>
              <a:t>.  </a:t>
            </a:r>
            <a:r>
              <a:rPr lang="en-GB" sz="1300" dirty="0" err="1">
                <a:cs typeface="+mj-cs"/>
              </a:rPr>
              <a:t>چون</a:t>
            </a:r>
            <a:r>
              <a:rPr lang="en-GB" sz="1300" dirty="0">
                <a:cs typeface="+mj-cs"/>
              </a:rPr>
              <a:t> </a:t>
            </a:r>
            <a:r>
              <a:rPr lang="en-GB" sz="1300" dirty="0" err="1">
                <a:cs typeface="+mj-cs"/>
              </a:rPr>
              <a:t>در</a:t>
            </a:r>
            <a:r>
              <a:rPr lang="en-GB" sz="1300" dirty="0">
                <a:cs typeface="+mj-cs"/>
              </a:rPr>
              <a:t> </a:t>
            </a:r>
            <a:r>
              <a:rPr lang="en-GB" sz="1300" dirty="0" err="1">
                <a:cs typeface="+mj-cs"/>
              </a:rPr>
              <a:t>یک</a:t>
            </a:r>
            <a:r>
              <a:rPr lang="en-GB" sz="1300" dirty="0">
                <a:cs typeface="+mj-cs"/>
              </a:rPr>
              <a:t> </a:t>
            </a:r>
            <a:r>
              <a:rPr lang="en-GB" sz="1300" dirty="0" err="1">
                <a:cs typeface="+mj-cs"/>
              </a:rPr>
              <a:t>جهت</a:t>
            </a:r>
            <a:r>
              <a:rPr lang="en-GB" sz="1300" dirty="0">
                <a:cs typeface="+mj-cs"/>
              </a:rPr>
              <a:t> </a:t>
            </a:r>
            <a:r>
              <a:rPr lang="en-GB" sz="1300" dirty="0" err="1">
                <a:cs typeface="+mj-cs"/>
              </a:rPr>
              <a:t>میانگین</a:t>
            </a:r>
            <a:r>
              <a:rPr lang="en-GB" sz="1300" dirty="0">
                <a:cs typeface="+mj-cs"/>
              </a:rPr>
              <a:t> </a:t>
            </a:r>
            <a:r>
              <a:rPr lang="en-GB" sz="1300" dirty="0" err="1">
                <a:cs typeface="+mj-cs"/>
              </a:rPr>
              <a:t>بیشتر</a:t>
            </a:r>
            <a:r>
              <a:rPr lang="en-GB" sz="1300" dirty="0">
                <a:cs typeface="+mj-cs"/>
              </a:rPr>
              <a:t> </a:t>
            </a:r>
            <a:r>
              <a:rPr lang="en-GB" sz="1300" dirty="0" err="1">
                <a:cs typeface="+mj-cs"/>
              </a:rPr>
              <a:t>خواهد</a:t>
            </a:r>
            <a:r>
              <a:rPr lang="en-GB" sz="1300" dirty="0">
                <a:cs typeface="+mj-cs"/>
              </a:rPr>
              <a:t> </a:t>
            </a:r>
            <a:r>
              <a:rPr lang="en-GB" sz="1300" dirty="0" err="1">
                <a:cs typeface="+mj-cs"/>
              </a:rPr>
              <a:t>بود</a:t>
            </a:r>
            <a:r>
              <a:rPr lang="en-GB" sz="1300" dirty="0">
                <a:cs typeface="+mj-cs"/>
              </a:rPr>
              <a:t>.</a:t>
            </a:r>
            <a:endParaRPr sz="1300" dirty="0">
              <a:cs typeface="+mj-cs"/>
            </a:endParaRPr>
          </a:p>
        </p:txBody>
      </p:sp>
      <p:pic>
        <p:nvPicPr>
          <p:cNvPr id="188" name="Google Shape;1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499" y="1295312"/>
            <a:ext cx="4657926" cy="321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/>
          <p:nvPr/>
        </p:nvSpPr>
        <p:spPr>
          <a:xfrm>
            <a:off x="800850" y="1520450"/>
            <a:ext cx="7542300" cy="23397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from sklearn.neighbors import KNeighborsRegressor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from sklearn.datasets import load_boston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import </a:t>
            </a:r>
            <a:r>
              <a:rPr lang="en-GB" dirty="0" err="1">
                <a:latin typeface="+mj-lt"/>
              </a:rPr>
              <a:t>matplotlib.pylab</a:t>
            </a:r>
            <a:r>
              <a:rPr lang="en-GB" dirty="0">
                <a:latin typeface="+mj-lt"/>
              </a:rPr>
              <a:t> as </a:t>
            </a:r>
            <a:r>
              <a:rPr lang="en-GB" dirty="0" err="1">
                <a:latin typeface="+mj-lt"/>
              </a:rPr>
              <a:t>plt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X, y = </a:t>
            </a:r>
            <a:r>
              <a:rPr lang="en-GB" dirty="0" err="1">
                <a:latin typeface="+mj-lt"/>
              </a:rPr>
              <a:t>load_boston</a:t>
            </a:r>
            <a:r>
              <a:rPr lang="en-GB" dirty="0">
                <a:latin typeface="+mj-lt"/>
              </a:rPr>
              <a:t>(</a:t>
            </a:r>
            <a:r>
              <a:rPr lang="en-GB" dirty="0" err="1">
                <a:latin typeface="+mj-lt"/>
              </a:rPr>
              <a:t>return_X_y</a:t>
            </a:r>
            <a:r>
              <a:rPr lang="en-GB" dirty="0">
                <a:latin typeface="+mj-lt"/>
              </a:rPr>
              <a:t>=True)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mod = KNeighborsRegressor().fit(X, y)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j-lt"/>
              </a:rPr>
              <a:t>pred</a:t>
            </a:r>
            <a:r>
              <a:rPr lang="en-GB" dirty="0">
                <a:latin typeface="+mj-lt"/>
              </a:rPr>
              <a:t> = </a:t>
            </a:r>
            <a:r>
              <a:rPr lang="en-GB" dirty="0" err="1">
                <a:latin typeface="+mj-lt"/>
              </a:rPr>
              <a:t>mod.predict</a:t>
            </a:r>
            <a:r>
              <a:rPr lang="en-GB" dirty="0">
                <a:latin typeface="+mj-lt"/>
              </a:rPr>
              <a:t>(X)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j-lt"/>
              </a:rPr>
              <a:t>plt.scatter</a:t>
            </a:r>
            <a:r>
              <a:rPr lang="en-GB" dirty="0">
                <a:latin typeface="+mj-lt"/>
              </a:rPr>
              <a:t>(</a:t>
            </a:r>
            <a:r>
              <a:rPr lang="en-GB" dirty="0" err="1">
                <a:latin typeface="+mj-lt"/>
              </a:rPr>
              <a:t>pred</a:t>
            </a:r>
            <a:r>
              <a:rPr lang="en-GB" dirty="0">
                <a:latin typeface="+mj-lt"/>
              </a:rPr>
              <a:t>, y)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 dirty="0">
                <a:latin typeface="+mj-lt"/>
              </a:rPr>
              <a:t>We need to rethink the data that goes into the model (</a:t>
            </a:r>
            <a:r>
              <a:rPr lang="en-GB" sz="1920" dirty="0" err="1">
                <a:latin typeface="+mj-lt"/>
              </a:rPr>
              <a:t>Preprocessing</a:t>
            </a:r>
            <a:r>
              <a:rPr lang="en-GB" sz="1920" dirty="0">
                <a:latin typeface="+mj-lt"/>
              </a:rPr>
              <a:t>)</a:t>
            </a:r>
            <a:endParaRPr sz="1920" dirty="0">
              <a:latin typeface="+mj-lt"/>
            </a:endParaRPr>
          </a:p>
        </p:txBody>
      </p:sp>
      <p:pic>
        <p:nvPicPr>
          <p:cNvPr id="199" name="Google Shape;1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473" y="1193500"/>
            <a:ext cx="5761050" cy="332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800" y="1300076"/>
            <a:ext cx="6234376" cy="22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720" dirty="0">
                <a:latin typeface="+mj-lt"/>
              </a:rPr>
              <a:t>Changing the scale of the data may help the model to predict differently (or better)</a:t>
            </a:r>
            <a:endParaRPr sz="1720" dirty="0">
              <a:latin typeface="+mj-lt"/>
            </a:endParaRPr>
          </a:p>
        </p:txBody>
      </p:sp>
      <p:pic>
        <p:nvPicPr>
          <p:cNvPr id="210" name="Google Shape;2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50" y="1364898"/>
            <a:ext cx="6425526" cy="255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727336" y="1838275"/>
            <a:ext cx="7585391" cy="1756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smtClean="0">
                <a:solidFill>
                  <a:srgbClr val="4A5568"/>
                </a:solidFill>
                <a:highlight>
                  <a:srgbClr val="FFFFFF"/>
                </a:highlight>
                <a:latin typeface="Roboto Mono" panose="020B0604020202020204" charset="0"/>
                <a:ea typeface="Roboto Mono" panose="020B0604020202020204" charset="0"/>
                <a:cs typeface="Courier New"/>
                <a:sym typeface="Courier New"/>
              </a:rPr>
              <a:t>pip </a:t>
            </a:r>
            <a:r>
              <a:rPr lang="en-GB" sz="1700" dirty="0">
                <a:solidFill>
                  <a:srgbClr val="4A5568"/>
                </a:solidFill>
                <a:highlight>
                  <a:srgbClr val="FFFFFF"/>
                </a:highlight>
                <a:latin typeface="Roboto Mono" panose="020B0604020202020204" charset="0"/>
                <a:ea typeface="Roboto Mono" panose="020B0604020202020204" charset="0"/>
                <a:cs typeface="Courier New"/>
                <a:sym typeface="Courier New"/>
              </a:rPr>
              <a:t>install --upgrade </a:t>
            </a:r>
            <a:r>
              <a:rPr lang="en-GB" sz="1700" dirty="0" err="1">
                <a:solidFill>
                  <a:srgbClr val="4A5568"/>
                </a:solidFill>
                <a:highlight>
                  <a:srgbClr val="FFFFFF"/>
                </a:highlight>
                <a:latin typeface="Roboto Mono" panose="020B0604020202020204" charset="0"/>
                <a:ea typeface="Roboto Mono" panose="020B0604020202020204" charset="0"/>
                <a:cs typeface="Courier New"/>
                <a:sym typeface="Courier New"/>
              </a:rPr>
              <a:t>scikit</a:t>
            </a:r>
            <a:r>
              <a:rPr lang="en-GB" sz="1700" dirty="0">
                <a:solidFill>
                  <a:srgbClr val="4A5568"/>
                </a:solidFill>
                <a:highlight>
                  <a:srgbClr val="FFFFFF"/>
                </a:highlight>
                <a:latin typeface="Roboto Mono" panose="020B0604020202020204" charset="0"/>
                <a:ea typeface="Roboto Mono" panose="020B0604020202020204" charset="0"/>
                <a:cs typeface="Courier New"/>
                <a:sym typeface="Courier New"/>
              </a:rPr>
              <a:t>-learn==</a:t>
            </a:r>
            <a:r>
              <a:rPr lang="en-GB" sz="1700" dirty="0" smtClean="0">
                <a:solidFill>
                  <a:srgbClr val="880000"/>
                </a:solidFill>
                <a:highlight>
                  <a:srgbClr val="FFFFFF"/>
                </a:highlight>
                <a:latin typeface="Roboto Mono" panose="020B0604020202020204" charset="0"/>
                <a:ea typeface="Roboto Mono" panose="020B0604020202020204" charset="0"/>
                <a:cs typeface="Courier New"/>
                <a:sym typeface="Courier New"/>
              </a:rPr>
              <a:t>0.23.0</a:t>
            </a:r>
            <a:endParaRPr sz="1700" dirty="0">
              <a:solidFill>
                <a:srgbClr val="880000"/>
              </a:solidFill>
              <a:highlight>
                <a:srgbClr val="FFFFFF"/>
              </a:highlight>
              <a:latin typeface="Roboto Mono" panose="020B0604020202020204" charset="0"/>
              <a:ea typeface="Roboto Mono" panose="020B0604020202020204" charset="0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4A5568"/>
                </a:solidFill>
                <a:highlight>
                  <a:srgbClr val="FFFFFF"/>
                </a:highlight>
                <a:latin typeface="Roboto Mono" panose="020B0604020202020204" charset="0"/>
                <a:ea typeface="Roboto Mono" panose="020B0604020202020204" charset="0"/>
                <a:cs typeface="Courier New"/>
                <a:sym typeface="Courier New"/>
              </a:rPr>
              <a:t>python -m pip install --upgrade </a:t>
            </a:r>
            <a:r>
              <a:rPr lang="en-GB" sz="1700" dirty="0" err="1">
                <a:solidFill>
                  <a:srgbClr val="4A5568"/>
                </a:solidFill>
                <a:highlight>
                  <a:srgbClr val="FFFFFF"/>
                </a:highlight>
                <a:latin typeface="Roboto Mono" panose="020B0604020202020204" charset="0"/>
                <a:ea typeface="Roboto Mono" panose="020B0604020202020204" charset="0"/>
                <a:cs typeface="Courier New"/>
                <a:sym typeface="Courier New"/>
              </a:rPr>
              <a:t>scikit</a:t>
            </a:r>
            <a:r>
              <a:rPr lang="en-GB" sz="1700" dirty="0">
                <a:solidFill>
                  <a:srgbClr val="4A5568"/>
                </a:solidFill>
                <a:highlight>
                  <a:srgbClr val="FFFFFF"/>
                </a:highlight>
                <a:latin typeface="Roboto Mono" panose="020B0604020202020204" charset="0"/>
                <a:ea typeface="Roboto Mono" panose="020B0604020202020204" charset="0"/>
                <a:cs typeface="Courier New"/>
                <a:sym typeface="Courier New"/>
              </a:rPr>
              <a:t>-learn==</a:t>
            </a:r>
            <a:r>
              <a:rPr lang="en-GB" sz="1700" dirty="0" smtClean="0">
                <a:solidFill>
                  <a:srgbClr val="4A5568"/>
                </a:solidFill>
                <a:highlight>
                  <a:srgbClr val="FFFFFF"/>
                </a:highlight>
                <a:latin typeface="Roboto Mono" panose="020B0604020202020204" charset="0"/>
                <a:ea typeface="Roboto Mono" panose="020B0604020202020204" charset="0"/>
                <a:cs typeface="Courier New"/>
                <a:sym typeface="Courier New"/>
              </a:rPr>
              <a:t>0.23.0</a:t>
            </a:r>
            <a:endParaRPr sz="1700" dirty="0" smtClean="0">
              <a:solidFill>
                <a:srgbClr val="4A5568"/>
              </a:solidFill>
              <a:highlight>
                <a:srgbClr val="FFFFFF"/>
              </a:highlight>
              <a:latin typeface="Roboto Mono" panose="020B0604020202020204" charset="0"/>
              <a:ea typeface="Roboto Mono" panose="020B0604020202020204" charset="0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700" dirty="0" smtClean="0">
              <a:solidFill>
                <a:srgbClr val="188038"/>
              </a:solidFill>
              <a:latin typeface="Roboto Mono" panose="020B0604020202020204" charset="0"/>
              <a:ea typeface="Roboto Mono" panose="020B0604020202020204" charset="0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 smtClean="0">
                <a:solidFill>
                  <a:srgbClr val="188038"/>
                </a:solidFill>
                <a:latin typeface="Roboto Mono" panose="020B0604020202020204" charset="0"/>
                <a:ea typeface="Roboto Mono" panose="020B0604020202020204" charset="0"/>
                <a:cs typeface="Roboto Mono"/>
                <a:sym typeface="Roboto Mono"/>
              </a:rPr>
              <a:t>pip </a:t>
            </a:r>
            <a:r>
              <a:rPr lang="en-GB" sz="1700" dirty="0">
                <a:solidFill>
                  <a:srgbClr val="188038"/>
                </a:solidFill>
                <a:latin typeface="Roboto Mono" panose="020B0604020202020204" charset="0"/>
                <a:ea typeface="Roboto Mono" panose="020B0604020202020204" charset="0"/>
                <a:cs typeface="Roboto Mono"/>
                <a:sym typeface="Roboto Mono"/>
              </a:rPr>
              <a:t>install </a:t>
            </a:r>
            <a:r>
              <a:rPr lang="en-GB" sz="1700" dirty="0" err="1" smtClean="0">
                <a:solidFill>
                  <a:srgbClr val="188038"/>
                </a:solidFill>
                <a:latin typeface="Roboto Mono" panose="020B0604020202020204" charset="0"/>
                <a:ea typeface="Roboto Mono" panose="020B0604020202020204" charset="0"/>
                <a:cs typeface="Roboto Mono"/>
                <a:sym typeface="Roboto Mono"/>
              </a:rPr>
              <a:t>matplotlib</a:t>
            </a:r>
            <a:endParaRPr sz="1700" dirty="0">
              <a:solidFill>
                <a:srgbClr val="188038"/>
              </a:solidFill>
              <a:latin typeface="Roboto Mono" panose="020B0604020202020204" charset="0"/>
              <a:ea typeface="Roboto Mono" panose="020B0604020202020204" charset="0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5913" y="1574400"/>
            <a:ext cx="5532175" cy="23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>
            <a:spLocks noGrp="1"/>
          </p:cNvSpPr>
          <p:nvPr>
            <p:ph type="body" idx="1"/>
          </p:nvPr>
        </p:nvSpPr>
        <p:spPr>
          <a:xfrm>
            <a:off x="381200" y="109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latin typeface="+mj-lt"/>
              </a:rPr>
              <a:t>Because of the effects that the scaling and the </a:t>
            </a:r>
            <a:r>
              <a:rPr lang="en-GB" sz="1400" dirty="0" err="1">
                <a:latin typeface="+mj-lt"/>
              </a:rPr>
              <a:t>preprocessing</a:t>
            </a:r>
            <a:r>
              <a:rPr lang="en-GB" sz="1400" dirty="0">
                <a:latin typeface="+mj-lt"/>
              </a:rPr>
              <a:t> may have on the model, maybe we need to include the </a:t>
            </a:r>
            <a:r>
              <a:rPr lang="en-GB" sz="1400" dirty="0" err="1">
                <a:latin typeface="+mj-lt"/>
              </a:rPr>
              <a:t>preprocessing</a:t>
            </a:r>
            <a:r>
              <a:rPr lang="en-GB" sz="1400" dirty="0">
                <a:latin typeface="+mj-lt"/>
              </a:rPr>
              <a:t> into the model.</a:t>
            </a:r>
            <a:endParaRPr sz="1400" dirty="0">
              <a:latin typeface="+mj-lt"/>
            </a:endParaRPr>
          </a:p>
        </p:txBody>
      </p:sp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722" y="1152475"/>
            <a:ext cx="5912551" cy="376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>
            <a:spLocks noGrp="1"/>
          </p:cNvSpPr>
          <p:nvPr>
            <p:ph type="body" idx="1"/>
          </p:nvPr>
        </p:nvSpPr>
        <p:spPr>
          <a:xfrm>
            <a:off x="623400" y="10703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>
                <a:latin typeface="+mj-lt"/>
              </a:rPr>
              <a:t>In </a:t>
            </a:r>
            <a:r>
              <a:rPr lang="en-GB" sz="1400" dirty="0" err="1">
                <a:latin typeface="+mj-lt"/>
              </a:rPr>
              <a:t>Sklearn</a:t>
            </a:r>
            <a:r>
              <a:rPr lang="en-GB" sz="1400" dirty="0">
                <a:latin typeface="+mj-lt"/>
              </a:rPr>
              <a:t>, this is the </a:t>
            </a:r>
            <a:r>
              <a:rPr lang="en-GB" sz="1400" dirty="0" err="1">
                <a:latin typeface="+mj-lt"/>
              </a:rPr>
              <a:t>the</a:t>
            </a:r>
            <a:r>
              <a:rPr lang="en-GB" sz="1400" dirty="0">
                <a:latin typeface="+mj-lt"/>
              </a:rPr>
              <a:t> definition of the pipeline, which have .fit and .</a:t>
            </a:r>
            <a:r>
              <a:rPr lang="en-GB" sz="1400" dirty="0" err="1">
                <a:latin typeface="+mj-lt"/>
              </a:rPr>
              <a:t>predit</a:t>
            </a:r>
            <a:endParaRPr sz="1400" dirty="0">
              <a:latin typeface="+mj-l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21" y="727364"/>
            <a:ext cx="8317668" cy="3646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5"/>
          <p:cNvSpPr txBox="1"/>
          <p:nvPr/>
        </p:nvSpPr>
        <p:spPr>
          <a:xfrm>
            <a:off x="430582" y="653916"/>
            <a:ext cx="8324400" cy="38471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j-lt"/>
              </a:rPr>
              <a:t>from sklearn.neighbors import KNeighborsRegressor</a:t>
            </a:r>
            <a:endParaRPr sz="16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j-lt"/>
              </a:rPr>
              <a:t>from sklearn.preprocessing import StandardScaler</a:t>
            </a:r>
            <a:endParaRPr sz="16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j-lt"/>
              </a:rPr>
              <a:t>from sklearn.datasets import load_boston</a:t>
            </a:r>
            <a:endParaRPr sz="16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j-lt"/>
              </a:rPr>
              <a:t>from sklearn.pipeline import Pipeline</a:t>
            </a:r>
            <a:endParaRPr sz="16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j-lt"/>
              </a:rPr>
              <a:t>import </a:t>
            </a:r>
            <a:r>
              <a:rPr lang="en-GB" sz="1600" dirty="0" err="1">
                <a:latin typeface="+mj-lt"/>
              </a:rPr>
              <a:t>matplotlib.pylab</a:t>
            </a:r>
            <a:r>
              <a:rPr lang="en-GB" sz="1600" dirty="0">
                <a:latin typeface="+mj-lt"/>
              </a:rPr>
              <a:t> as </a:t>
            </a:r>
            <a:r>
              <a:rPr lang="en-GB" sz="1600" dirty="0" err="1">
                <a:latin typeface="+mj-lt"/>
              </a:rPr>
              <a:t>plt</a:t>
            </a:r>
            <a:endParaRPr sz="16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j-lt"/>
              </a:rPr>
              <a:t>X, y = </a:t>
            </a:r>
            <a:r>
              <a:rPr lang="en-GB" sz="1600" dirty="0" err="1">
                <a:latin typeface="+mj-lt"/>
              </a:rPr>
              <a:t>load_boston</a:t>
            </a:r>
            <a:r>
              <a:rPr lang="en-GB" sz="1600" dirty="0">
                <a:latin typeface="+mj-lt"/>
              </a:rPr>
              <a:t>(</a:t>
            </a:r>
            <a:r>
              <a:rPr lang="en-GB" sz="1600" dirty="0" err="1">
                <a:latin typeface="+mj-lt"/>
              </a:rPr>
              <a:t>return_X_y</a:t>
            </a:r>
            <a:r>
              <a:rPr lang="en-GB" sz="1600" dirty="0">
                <a:latin typeface="+mj-lt"/>
              </a:rPr>
              <a:t>=True)</a:t>
            </a:r>
            <a:endParaRPr sz="16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j-lt"/>
              </a:rPr>
              <a:t>pipe = Pipeline([</a:t>
            </a:r>
            <a:endParaRPr sz="16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j-lt"/>
              </a:rPr>
              <a:t>    ("scale", StandardScaler()),</a:t>
            </a:r>
            <a:endParaRPr sz="16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j-lt"/>
              </a:rPr>
              <a:t>    ("model", KNeighborsRegressor())</a:t>
            </a:r>
            <a:endParaRPr sz="16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+mj-lt"/>
              </a:rPr>
              <a:t>])</a:t>
            </a:r>
            <a:endParaRPr sz="16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latin typeface="+mj-lt"/>
              </a:rPr>
              <a:t>pred</a:t>
            </a:r>
            <a:r>
              <a:rPr lang="en-GB" sz="1600" dirty="0">
                <a:latin typeface="+mj-lt"/>
              </a:rPr>
              <a:t> = </a:t>
            </a:r>
            <a:r>
              <a:rPr lang="en-GB" sz="1600" dirty="0" err="1">
                <a:latin typeface="+mj-lt"/>
              </a:rPr>
              <a:t>pipe.fit</a:t>
            </a:r>
            <a:r>
              <a:rPr lang="en-GB" sz="1600" dirty="0">
                <a:latin typeface="+mj-lt"/>
              </a:rPr>
              <a:t>(X, y).predict(X)</a:t>
            </a:r>
            <a:endParaRPr sz="16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latin typeface="+mj-lt"/>
              </a:rPr>
              <a:t>plt.scatter</a:t>
            </a:r>
            <a:r>
              <a:rPr lang="en-GB" sz="1600" dirty="0">
                <a:latin typeface="+mj-lt"/>
              </a:rPr>
              <a:t>(</a:t>
            </a:r>
            <a:r>
              <a:rPr lang="en-GB" sz="1600" dirty="0" err="1">
                <a:latin typeface="+mj-lt"/>
              </a:rPr>
              <a:t>pred</a:t>
            </a:r>
            <a:r>
              <a:rPr lang="en-GB" sz="1600" dirty="0">
                <a:latin typeface="+mj-lt"/>
              </a:rPr>
              <a:t>, y)</a:t>
            </a:r>
            <a:endParaRPr sz="16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+mj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>
                <a:latin typeface="+mj-lt"/>
              </a:rPr>
              <a:t>Pipeline result:</a:t>
            </a:r>
            <a:endParaRPr sz="2400" dirty="0">
              <a:latin typeface="+mj-lt"/>
            </a:endParaRPr>
          </a:p>
        </p:txBody>
      </p:sp>
      <p:pic>
        <p:nvPicPr>
          <p:cNvPr id="238" name="Google Shape;2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088" y="1017725"/>
            <a:ext cx="578582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>
                <a:latin typeface="+mj-lt"/>
              </a:rPr>
              <a:t>It is better now, but there is an issue that we introduced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Settings</a:t>
            </a:r>
            <a:endParaRPr dirty="0">
              <a:latin typeface="+mj-lt"/>
            </a:endParaRPr>
          </a:p>
        </p:txBody>
      </p:sp>
      <p:pic>
        <p:nvPicPr>
          <p:cNvPr id="249" name="Google Shape;2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300" y="1083225"/>
            <a:ext cx="558808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8"/>
          <p:cNvSpPr txBox="1">
            <a:spLocks noGrp="1"/>
          </p:cNvSpPr>
          <p:nvPr>
            <p:ph type="title"/>
          </p:nvPr>
        </p:nvSpPr>
        <p:spPr>
          <a:xfrm>
            <a:off x="311700" y="2204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400">
                <a:latin typeface="+mj-lt"/>
              </a:rPr>
              <a:t>What KNN do is like this:</a:t>
            </a:r>
            <a:endParaRPr sz="1400">
              <a:latin typeface="+mj-l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+mj-lt"/>
              </a:rPr>
              <a:t>Not really!</a:t>
            </a:r>
            <a:endParaRPr>
              <a:latin typeface="+mj-lt"/>
            </a:endParaRPr>
          </a:p>
        </p:txBody>
      </p:sp>
      <p:sp>
        <p:nvSpPr>
          <p:cNvPr id="256" name="Google Shape;256;p49"/>
          <p:cNvSpPr txBox="1">
            <a:spLocks noGrp="1"/>
          </p:cNvSpPr>
          <p:nvPr>
            <p:ph type="title"/>
          </p:nvPr>
        </p:nvSpPr>
        <p:spPr>
          <a:xfrm>
            <a:off x="468100" y="1383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cs typeface="+mj-cs"/>
              </a:rPr>
              <a:t>نقطه‌ای</a:t>
            </a:r>
            <a:r>
              <a:rPr lang="en-GB" sz="2000" dirty="0">
                <a:cs typeface="+mj-cs"/>
              </a:rPr>
              <a:t> که </a:t>
            </a:r>
            <a:r>
              <a:rPr lang="en-GB" sz="2000" dirty="0" err="1">
                <a:cs typeface="+mj-cs"/>
              </a:rPr>
              <a:t>می‌خواهیم</a:t>
            </a:r>
            <a:r>
              <a:rPr lang="en-GB" sz="2000" dirty="0">
                <a:cs typeface="+mj-cs"/>
              </a:rPr>
              <a:t> </a:t>
            </a:r>
            <a:r>
              <a:rPr lang="en-GB" sz="2000" dirty="0" err="1">
                <a:cs typeface="+mj-cs"/>
              </a:rPr>
              <a:t>پیش‌بینی</a:t>
            </a:r>
            <a:r>
              <a:rPr lang="en-GB" sz="2000" dirty="0">
                <a:cs typeface="+mj-cs"/>
              </a:rPr>
              <a:t> </a:t>
            </a:r>
            <a:r>
              <a:rPr lang="en-GB" sz="2000" dirty="0" err="1">
                <a:cs typeface="+mj-cs"/>
              </a:rPr>
              <a:t>کنیم</a:t>
            </a:r>
            <a:r>
              <a:rPr lang="en-GB" sz="2000" dirty="0">
                <a:cs typeface="+mj-cs"/>
              </a:rPr>
              <a:t>، </a:t>
            </a:r>
            <a:r>
              <a:rPr lang="en-GB" sz="2000" dirty="0" err="1">
                <a:cs typeface="+mj-cs"/>
              </a:rPr>
              <a:t>خود</a:t>
            </a:r>
            <a:r>
              <a:rPr lang="en-GB" sz="2000" dirty="0">
                <a:cs typeface="+mj-cs"/>
              </a:rPr>
              <a:t> </a:t>
            </a:r>
            <a:r>
              <a:rPr lang="en-GB" sz="2000" dirty="0" err="1">
                <a:cs typeface="+mj-cs"/>
              </a:rPr>
              <a:t>درون</a:t>
            </a:r>
            <a:r>
              <a:rPr lang="en-GB" sz="2000" dirty="0">
                <a:cs typeface="+mj-cs"/>
              </a:rPr>
              <a:t> </a:t>
            </a:r>
            <a:r>
              <a:rPr lang="en-GB" sz="2000" dirty="0" err="1">
                <a:cs typeface="+mj-cs"/>
              </a:rPr>
              <a:t>دیتاست</a:t>
            </a:r>
            <a:r>
              <a:rPr lang="en-GB" sz="2000" dirty="0">
                <a:cs typeface="+mj-cs"/>
              </a:rPr>
              <a:t> </a:t>
            </a:r>
            <a:r>
              <a:rPr lang="en-GB" sz="2000" dirty="0" err="1">
                <a:cs typeface="+mj-cs"/>
              </a:rPr>
              <a:t>حضور</a:t>
            </a:r>
            <a:r>
              <a:rPr lang="en-GB" sz="2000" dirty="0">
                <a:cs typeface="+mj-cs"/>
              </a:rPr>
              <a:t> </a:t>
            </a:r>
            <a:r>
              <a:rPr lang="en-GB" sz="2000" dirty="0" err="1">
                <a:cs typeface="+mj-cs"/>
              </a:rPr>
              <a:t>دارد</a:t>
            </a:r>
            <a:r>
              <a:rPr lang="en-GB" sz="2000" dirty="0">
                <a:cs typeface="+mj-cs"/>
              </a:rPr>
              <a:t>!</a:t>
            </a:r>
            <a:endParaRPr sz="2000" dirty="0">
              <a:cs typeface="+mj-cs"/>
            </a:endParaRPr>
          </a:p>
        </p:txBody>
      </p:sp>
      <p:pic>
        <p:nvPicPr>
          <p:cNvPr id="257" name="Google Shape;2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375" y="2030300"/>
            <a:ext cx="3823095" cy="288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+mj-lt"/>
              </a:rPr>
              <a:t>KNN settings</a:t>
            </a:r>
            <a:endParaRPr>
              <a:latin typeface="+mj-lt"/>
            </a:endParaRPr>
          </a:p>
        </p:txBody>
      </p:sp>
      <p:pic>
        <p:nvPicPr>
          <p:cNvPr id="263" name="Google Shape;26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587" y="1227243"/>
            <a:ext cx="6506123" cy="333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9450"/>
            <a:ext cx="8839202" cy="1289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375" y="1735025"/>
            <a:ext cx="6667500" cy="122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6925"/>
            <a:ext cx="8839200" cy="3349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cs typeface="+mj-cs"/>
              </a:rPr>
              <a:t>دو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مشکل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رخ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می‌دهد</a:t>
            </a:r>
            <a:r>
              <a:rPr lang="en-GB" dirty="0">
                <a:cs typeface="+mj-cs"/>
              </a:rPr>
              <a:t>:</a:t>
            </a:r>
            <a:endParaRPr dirty="0">
              <a:cs typeface="+mj-cs"/>
            </a:endParaRPr>
          </a:p>
        </p:txBody>
      </p:sp>
      <p:sp>
        <p:nvSpPr>
          <p:cNvPr id="279" name="Google Shape;279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cs typeface="+mj-cs"/>
              </a:rPr>
              <a:t>۱. </a:t>
            </a:r>
            <a:r>
              <a:rPr lang="en-GB" dirty="0" err="1">
                <a:cs typeface="+mj-cs"/>
              </a:rPr>
              <a:t>چگونه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آموزش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خود</a:t>
            </a:r>
            <a:r>
              <a:rPr lang="en-GB" dirty="0">
                <a:cs typeface="+mj-cs"/>
              </a:rPr>
              <a:t> را </a:t>
            </a:r>
            <a:r>
              <a:rPr lang="en-GB" dirty="0" err="1">
                <a:cs typeface="+mj-cs"/>
              </a:rPr>
              <a:t>تست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کنیم</a:t>
            </a:r>
            <a:r>
              <a:rPr lang="en-GB" dirty="0">
                <a:cs typeface="+mj-cs"/>
              </a:rPr>
              <a:t>؟</a:t>
            </a:r>
            <a:endParaRPr dirty="0">
              <a:cs typeface="+mj-cs"/>
            </a:endParaRPr>
          </a:p>
          <a:p>
            <a:pPr marL="0" lvl="0" indent="0" algn="r" rtl="1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>
                <a:cs typeface="+mj-cs"/>
              </a:rPr>
              <a:t>۲. </a:t>
            </a:r>
            <a:r>
              <a:rPr lang="en-GB" dirty="0" err="1">
                <a:cs typeface="+mj-cs"/>
              </a:rPr>
              <a:t>معیار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همسایگی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خوب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کدام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است</a:t>
            </a:r>
            <a:r>
              <a:rPr lang="en-GB" dirty="0">
                <a:cs typeface="+mj-cs"/>
              </a:rPr>
              <a:t> (k = ?)</a:t>
            </a:r>
            <a:endParaRPr dirty="0">
              <a:cs typeface="+mj-c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cs typeface="+mj-cs"/>
              </a:rPr>
              <a:t>تعریف کنونی ما از مدل</a:t>
            </a:r>
            <a:endParaRPr>
              <a:cs typeface="+mj-cs"/>
            </a:endParaRPr>
          </a:p>
        </p:txBody>
      </p:sp>
      <p:pic>
        <p:nvPicPr>
          <p:cNvPr id="285" name="Google Shape;285;p54"/>
          <p:cNvPicPr preferRelativeResize="0"/>
          <p:nvPr/>
        </p:nvPicPr>
        <p:blipFill rotWithShape="1">
          <a:blip r:embed="rId3">
            <a:alphaModFix/>
          </a:blip>
          <a:srcRect t="6400"/>
          <a:stretch/>
        </p:blipFill>
        <p:spPr>
          <a:xfrm>
            <a:off x="1914288" y="1132608"/>
            <a:ext cx="5841830" cy="3576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latin typeface="+mj-lt"/>
                <a:cs typeface="+mj-cs"/>
              </a:rPr>
              <a:t>ولی</a:t>
            </a:r>
            <a:r>
              <a:rPr lang="en-GB" dirty="0">
                <a:latin typeface="+mj-lt"/>
                <a:cs typeface="+mj-cs"/>
              </a:rPr>
              <a:t> </a:t>
            </a:r>
            <a:r>
              <a:rPr lang="en-GB" dirty="0" err="1">
                <a:latin typeface="+mj-lt"/>
                <a:cs typeface="+mj-cs"/>
              </a:rPr>
              <a:t>دیدیم</a:t>
            </a:r>
            <a:r>
              <a:rPr lang="en-GB" dirty="0">
                <a:latin typeface="+mj-lt"/>
                <a:cs typeface="+mj-cs"/>
              </a:rPr>
              <a:t> </a:t>
            </a:r>
            <a:r>
              <a:rPr lang="en-GB" dirty="0" err="1">
                <a:latin typeface="+mj-lt"/>
                <a:cs typeface="+mj-cs"/>
              </a:rPr>
              <a:t>مدل‌ها</a:t>
            </a:r>
            <a:r>
              <a:rPr lang="en-GB" dirty="0">
                <a:latin typeface="+mj-lt"/>
                <a:cs typeface="+mj-cs"/>
              </a:rPr>
              <a:t> </a:t>
            </a:r>
            <a:r>
              <a:rPr lang="en-GB" dirty="0" smtClean="0">
                <a:latin typeface="+mj-lt"/>
                <a:cs typeface="+mj-cs"/>
              </a:rPr>
              <a:t>settings</a:t>
            </a:r>
            <a:r>
              <a:rPr lang="fa-IR" dirty="0" smtClean="0">
                <a:latin typeface="+mj-lt"/>
                <a:cs typeface="+mj-cs"/>
              </a:rPr>
              <a:t> </a:t>
            </a:r>
            <a:r>
              <a:rPr lang="en-GB" dirty="0" err="1" smtClean="0">
                <a:latin typeface="+mj-lt"/>
                <a:cs typeface="+mj-cs"/>
              </a:rPr>
              <a:t>دارند</a:t>
            </a:r>
            <a:r>
              <a:rPr lang="en-GB" dirty="0">
                <a:latin typeface="+mj-lt"/>
                <a:cs typeface="+mj-cs"/>
              </a:rPr>
              <a:t>.</a:t>
            </a:r>
            <a:endParaRPr dirty="0">
              <a:latin typeface="+mj-lt"/>
              <a:cs typeface="+mj-cs"/>
            </a:endParaRPr>
          </a:p>
        </p:txBody>
      </p:sp>
      <p:pic>
        <p:nvPicPr>
          <p:cNvPr id="291" name="Google Shape;2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350" y="1363300"/>
            <a:ext cx="5255875" cy="326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5717" y="1363300"/>
            <a:ext cx="1941013" cy="512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6"/>
          <p:cNvSpPr txBox="1">
            <a:spLocks noGrp="1"/>
          </p:cNvSpPr>
          <p:nvPr>
            <p:ph type="title"/>
          </p:nvPr>
        </p:nvSpPr>
        <p:spPr>
          <a:xfrm>
            <a:off x="311700" y="844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00" dirty="0" err="1">
                <a:cs typeface="+mj-cs"/>
              </a:rPr>
              <a:t>برای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پیش‌بینی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هم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می‌توانیم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از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خود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لیبل‌ها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استفاده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کنیم</a:t>
            </a:r>
            <a:r>
              <a:rPr lang="en-GB" sz="1600" dirty="0">
                <a:cs typeface="+mj-cs"/>
              </a:rPr>
              <a:t>، </a:t>
            </a:r>
            <a:r>
              <a:rPr lang="en-GB" sz="1600" dirty="0" err="1">
                <a:cs typeface="+mj-cs"/>
              </a:rPr>
              <a:t>ولی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قبلا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هم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دیدیم</a:t>
            </a:r>
            <a:r>
              <a:rPr lang="en-GB" sz="1600" dirty="0">
                <a:cs typeface="+mj-cs"/>
              </a:rPr>
              <a:t> که </a:t>
            </a:r>
            <a:r>
              <a:rPr lang="en-GB" sz="1600" dirty="0" err="1">
                <a:cs typeface="+mj-cs"/>
              </a:rPr>
              <a:t>کار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درستی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نیست</a:t>
            </a:r>
            <a:endParaRPr sz="1600" dirty="0">
              <a:cs typeface="+mj-cs"/>
            </a:endParaRPr>
          </a:p>
        </p:txBody>
      </p:sp>
      <p:pic>
        <p:nvPicPr>
          <p:cNvPr id="298" name="Google Shape;2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200" y="1587850"/>
            <a:ext cx="6949599" cy="28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cs typeface="+mj-cs"/>
              </a:rPr>
              <a:t>شاید بهتر است بلایی سر دیتاست بیاریم.</a:t>
            </a:r>
            <a:endParaRPr>
              <a:cs typeface="+mj-cs"/>
            </a:endParaRPr>
          </a:p>
        </p:txBody>
      </p:sp>
      <p:pic>
        <p:nvPicPr>
          <p:cNvPr id="304" name="Google Shape;3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913" y="1817675"/>
            <a:ext cx="3132176" cy="22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cs typeface="+mj-cs"/>
              </a:rPr>
              <a:t>بیایید دیتاست رو به سه قسمت تقسیم کنیم</a:t>
            </a:r>
            <a:endParaRPr>
              <a:cs typeface="+mj-cs"/>
            </a:endParaRPr>
          </a:p>
        </p:txBody>
      </p:sp>
      <p:pic>
        <p:nvPicPr>
          <p:cNvPr id="310" name="Google Shape;3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875" y="1687350"/>
            <a:ext cx="3216600" cy="23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cs typeface="+mj-cs"/>
              </a:rPr>
              <a:t>و سه کپی از دیتا رو ایجاد کنیم</a:t>
            </a:r>
            <a:endParaRPr>
              <a:cs typeface="+mj-cs"/>
            </a:endParaRPr>
          </a:p>
        </p:txBody>
      </p:sp>
      <p:pic>
        <p:nvPicPr>
          <p:cNvPr id="316" name="Google Shape;31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975" y="2083775"/>
            <a:ext cx="7442050" cy="165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775" y="1683101"/>
            <a:ext cx="6986276" cy="15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1"/>
          <p:cNvSpPr txBox="1">
            <a:spLocks noGrp="1"/>
          </p:cNvSpPr>
          <p:nvPr>
            <p:ph type="title"/>
          </p:nvPr>
        </p:nvSpPr>
        <p:spPr>
          <a:xfrm>
            <a:off x="1350791" y="1297078"/>
            <a:ext cx="6213791" cy="23605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cs typeface="+mj-cs"/>
              </a:rPr>
              <a:t>در</a:t>
            </a:r>
            <a:r>
              <a:rPr lang="en-GB" sz="2400" dirty="0">
                <a:cs typeface="+mj-cs"/>
              </a:rPr>
              <a:t> </a:t>
            </a:r>
            <a:r>
              <a:rPr lang="en-GB" sz="2400" dirty="0" err="1">
                <a:cs typeface="+mj-cs"/>
              </a:rPr>
              <a:t>sklearn</a:t>
            </a:r>
            <a:r>
              <a:rPr lang="en-GB" sz="2400" dirty="0">
                <a:cs typeface="+mj-cs"/>
              </a:rPr>
              <a:t> </a:t>
            </a:r>
            <a:r>
              <a:rPr lang="en-GB" sz="2400" dirty="0" err="1">
                <a:cs typeface="+mj-cs"/>
              </a:rPr>
              <a:t>این</a:t>
            </a:r>
            <a:r>
              <a:rPr lang="en-GB" sz="2400" dirty="0">
                <a:cs typeface="+mj-cs"/>
              </a:rPr>
              <a:t> </a:t>
            </a:r>
            <a:r>
              <a:rPr lang="en-GB" sz="2400" dirty="0" err="1">
                <a:cs typeface="+mj-cs"/>
              </a:rPr>
              <a:t>کارها</a:t>
            </a:r>
            <a:r>
              <a:rPr lang="en-GB" sz="2400" dirty="0">
                <a:cs typeface="+mj-cs"/>
              </a:rPr>
              <a:t> را، </a:t>
            </a:r>
            <a:r>
              <a:rPr lang="en-GB" sz="2400" dirty="0" err="1">
                <a:cs typeface="+mj-cs"/>
              </a:rPr>
              <a:t>اینکه</a:t>
            </a:r>
            <a:r>
              <a:rPr lang="en-GB" sz="2400" dirty="0">
                <a:cs typeface="+mj-cs"/>
              </a:rPr>
              <a:t> </a:t>
            </a:r>
            <a:r>
              <a:rPr lang="en-GB" sz="2400" dirty="0" err="1">
                <a:cs typeface="+mj-cs"/>
              </a:rPr>
              <a:t>یک</a:t>
            </a:r>
            <a:r>
              <a:rPr lang="en-GB" sz="2400" dirty="0">
                <a:cs typeface="+mj-cs"/>
              </a:rPr>
              <a:t> k </a:t>
            </a:r>
            <a:r>
              <a:rPr lang="fa-IR" sz="2400" dirty="0" smtClean="0">
                <a:cs typeface="+mj-cs"/>
              </a:rPr>
              <a:t> </a:t>
            </a:r>
            <a:r>
              <a:rPr lang="en-GB" sz="2400" dirty="0" err="1" smtClean="0">
                <a:cs typeface="+mj-cs"/>
              </a:rPr>
              <a:t>مناسب</a:t>
            </a:r>
            <a:r>
              <a:rPr lang="en-GB" sz="2400" dirty="0" smtClean="0">
                <a:cs typeface="+mj-cs"/>
              </a:rPr>
              <a:t> </a:t>
            </a:r>
            <a:r>
              <a:rPr lang="en-GB" sz="2400" dirty="0" err="1">
                <a:cs typeface="+mj-cs"/>
              </a:rPr>
              <a:t>برای</a:t>
            </a:r>
            <a:r>
              <a:rPr lang="en-GB" sz="2400" dirty="0">
                <a:cs typeface="+mj-cs"/>
              </a:rPr>
              <a:t> </a:t>
            </a:r>
            <a:r>
              <a:rPr lang="en-GB" sz="2400" dirty="0" err="1">
                <a:cs typeface="+mj-cs"/>
              </a:rPr>
              <a:t>دیتاست</a:t>
            </a:r>
            <a:r>
              <a:rPr lang="en-GB" sz="2400" dirty="0">
                <a:cs typeface="+mj-cs"/>
              </a:rPr>
              <a:t> </a:t>
            </a:r>
            <a:r>
              <a:rPr lang="en-GB" sz="2400" dirty="0" err="1">
                <a:cs typeface="+mj-cs"/>
              </a:rPr>
              <a:t>پیدا</a:t>
            </a:r>
            <a:r>
              <a:rPr lang="en-GB" sz="2400" dirty="0">
                <a:cs typeface="+mj-cs"/>
              </a:rPr>
              <a:t> </a:t>
            </a:r>
            <a:r>
              <a:rPr lang="en-GB" sz="2400" dirty="0" err="1">
                <a:cs typeface="+mj-cs"/>
              </a:rPr>
              <a:t>کنیم</a:t>
            </a:r>
            <a:r>
              <a:rPr lang="en-GB" sz="2400" dirty="0">
                <a:cs typeface="+mj-cs"/>
              </a:rPr>
              <a:t> </a:t>
            </a:r>
            <a:r>
              <a:rPr lang="en-GB" sz="2400" dirty="0" err="1" smtClean="0">
                <a:cs typeface="+mj-cs"/>
              </a:rPr>
              <a:t>روpipeline</a:t>
            </a:r>
            <a:r>
              <a:rPr lang="en-GB" sz="2400" dirty="0" smtClean="0">
                <a:cs typeface="+mj-cs"/>
              </a:rPr>
              <a:t> </a:t>
            </a:r>
            <a:r>
              <a:rPr lang="fa-IR" sz="2400" dirty="0" smtClean="0">
                <a:cs typeface="+mj-cs"/>
              </a:rPr>
              <a:t> </a:t>
            </a:r>
            <a:r>
              <a:rPr lang="en-GB" sz="2400" dirty="0" err="1" smtClean="0">
                <a:cs typeface="+mj-cs"/>
              </a:rPr>
              <a:t>انجام</a:t>
            </a:r>
            <a:r>
              <a:rPr lang="en-GB" sz="2400" dirty="0" smtClean="0">
                <a:cs typeface="+mj-cs"/>
              </a:rPr>
              <a:t> </a:t>
            </a:r>
            <a:r>
              <a:rPr lang="en-GB" sz="2400" dirty="0" err="1">
                <a:cs typeface="+mj-cs"/>
              </a:rPr>
              <a:t>نمی‌دهد</a:t>
            </a:r>
            <a:r>
              <a:rPr lang="en-GB" sz="2400" dirty="0">
                <a:cs typeface="+mj-cs"/>
              </a:rPr>
              <a:t>، </a:t>
            </a:r>
            <a:r>
              <a:rPr lang="en-GB" sz="2400" dirty="0" err="1">
                <a:cs typeface="+mj-cs"/>
              </a:rPr>
              <a:t>این</a:t>
            </a:r>
            <a:r>
              <a:rPr lang="en-GB" sz="2400" dirty="0">
                <a:cs typeface="+mj-cs"/>
              </a:rPr>
              <a:t> </a:t>
            </a:r>
            <a:r>
              <a:rPr lang="en-GB" sz="2400" dirty="0" err="1">
                <a:cs typeface="+mj-cs"/>
              </a:rPr>
              <a:t>کار</a:t>
            </a:r>
            <a:r>
              <a:rPr lang="en-GB" sz="2400" dirty="0">
                <a:cs typeface="+mj-cs"/>
              </a:rPr>
              <a:t> را GridSearchCV </a:t>
            </a:r>
            <a:r>
              <a:rPr lang="fa-IR" sz="2400" dirty="0" smtClean="0">
                <a:cs typeface="+mj-cs"/>
              </a:rPr>
              <a:t> </a:t>
            </a:r>
            <a:r>
              <a:rPr lang="en-GB" sz="2400" dirty="0" err="1" smtClean="0">
                <a:cs typeface="+mj-cs"/>
              </a:rPr>
              <a:t>انجام</a:t>
            </a:r>
            <a:r>
              <a:rPr lang="en-GB" sz="2400" dirty="0" smtClean="0">
                <a:cs typeface="+mj-cs"/>
              </a:rPr>
              <a:t> </a:t>
            </a:r>
            <a:r>
              <a:rPr lang="en-GB" sz="2400" dirty="0" err="1">
                <a:cs typeface="+mj-cs"/>
              </a:rPr>
              <a:t>می‌دهد</a:t>
            </a:r>
            <a:r>
              <a:rPr lang="en-GB" sz="2400" dirty="0">
                <a:cs typeface="+mj-cs"/>
              </a:rPr>
              <a:t>.</a:t>
            </a:r>
            <a:endParaRPr sz="2400" dirty="0">
              <a:cs typeface="+mj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825" y="1443038"/>
            <a:ext cx="203835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38" y="483475"/>
            <a:ext cx="7353324" cy="436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3"/>
          <p:cNvSpPr txBox="1">
            <a:spLocks noGrp="1"/>
          </p:cNvSpPr>
          <p:nvPr>
            <p:ph type="title"/>
          </p:nvPr>
        </p:nvSpPr>
        <p:spPr>
          <a:xfrm>
            <a:off x="280527" y="21028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latin typeface="+mj-lt"/>
                <a:cs typeface="+mj-cs"/>
              </a:rPr>
              <a:t>در</a:t>
            </a:r>
            <a:r>
              <a:rPr lang="en-GB" sz="2000" dirty="0">
                <a:latin typeface="+mj-lt"/>
                <a:cs typeface="+mj-cs"/>
              </a:rPr>
              <a:t> </a:t>
            </a:r>
            <a:r>
              <a:rPr lang="en-GB" sz="2000" dirty="0" err="1">
                <a:latin typeface="+mj-lt"/>
                <a:cs typeface="+mj-cs"/>
              </a:rPr>
              <a:t>اینجا</a:t>
            </a:r>
            <a:r>
              <a:rPr lang="en-GB" sz="2000" dirty="0">
                <a:latin typeface="+mj-lt"/>
                <a:cs typeface="+mj-cs"/>
              </a:rPr>
              <a:t> </a:t>
            </a:r>
            <a:r>
              <a:rPr lang="en-GB" sz="2000" dirty="0" err="1">
                <a:latin typeface="+mj-lt"/>
                <a:cs typeface="+mj-cs"/>
              </a:rPr>
              <a:t>در</a:t>
            </a:r>
            <a:r>
              <a:rPr lang="en-GB" sz="2000" dirty="0">
                <a:latin typeface="+mj-lt"/>
                <a:cs typeface="+mj-cs"/>
              </a:rPr>
              <a:t> </a:t>
            </a:r>
            <a:r>
              <a:rPr lang="en-GB" sz="2000" dirty="0" err="1">
                <a:latin typeface="+mj-lt"/>
                <a:cs typeface="+mj-cs"/>
              </a:rPr>
              <a:t>واقع</a:t>
            </a:r>
            <a:r>
              <a:rPr lang="en-GB" sz="2000" dirty="0">
                <a:latin typeface="+mj-lt"/>
                <a:cs typeface="+mj-cs"/>
              </a:rPr>
              <a:t> </a:t>
            </a:r>
            <a:r>
              <a:rPr lang="en-GB" sz="2000" dirty="0" err="1">
                <a:latin typeface="+mj-lt"/>
                <a:cs typeface="+mj-cs"/>
              </a:rPr>
              <a:t>یک</a:t>
            </a:r>
            <a:r>
              <a:rPr lang="en-GB" sz="2000" dirty="0">
                <a:latin typeface="+mj-lt"/>
                <a:cs typeface="+mj-cs"/>
              </a:rPr>
              <a:t> Cross Fold </a:t>
            </a:r>
            <a:r>
              <a:rPr lang="fa-IR" sz="2000" dirty="0" smtClean="0">
                <a:latin typeface="+mj-lt"/>
                <a:cs typeface="+mj-cs"/>
              </a:rPr>
              <a:t> </a:t>
            </a:r>
            <a:r>
              <a:rPr lang="en-GB" sz="2000" dirty="0" err="1" smtClean="0">
                <a:latin typeface="+mj-lt"/>
                <a:cs typeface="+mj-cs"/>
              </a:rPr>
              <a:t>به</a:t>
            </a:r>
            <a:r>
              <a:rPr lang="en-GB" sz="2000" dirty="0" smtClean="0">
                <a:latin typeface="+mj-lt"/>
                <a:cs typeface="+mj-cs"/>
              </a:rPr>
              <a:t> </a:t>
            </a:r>
            <a:r>
              <a:rPr lang="en-GB" sz="2000" dirty="0" err="1">
                <a:latin typeface="+mj-lt"/>
                <a:cs typeface="+mj-cs"/>
              </a:rPr>
              <a:t>انجام</a:t>
            </a:r>
            <a:r>
              <a:rPr lang="en-GB" sz="2000" dirty="0">
                <a:latin typeface="+mj-lt"/>
                <a:cs typeface="+mj-cs"/>
              </a:rPr>
              <a:t> </a:t>
            </a:r>
            <a:r>
              <a:rPr lang="en-GB" sz="2000" dirty="0" err="1">
                <a:latin typeface="+mj-lt"/>
                <a:cs typeface="+mj-cs"/>
              </a:rPr>
              <a:t>می‌رسد</a:t>
            </a:r>
            <a:r>
              <a:rPr lang="en-GB" sz="2000" dirty="0">
                <a:latin typeface="+mj-lt"/>
                <a:cs typeface="+mj-cs"/>
              </a:rPr>
              <a:t>.</a:t>
            </a:r>
            <a:endParaRPr sz="2000" dirty="0">
              <a:latin typeface="+mj-lt"/>
              <a:cs typeface="+mj-c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4"/>
          <p:cNvSpPr txBox="1">
            <a:spLocks noGrp="1"/>
          </p:cNvSpPr>
          <p:nvPr>
            <p:ph type="title"/>
          </p:nvPr>
        </p:nvSpPr>
        <p:spPr>
          <a:xfrm>
            <a:off x="311700" y="1183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cs typeface="+mj-cs"/>
              </a:rPr>
              <a:t>شاید</a:t>
            </a:r>
            <a:r>
              <a:rPr lang="en-GB" sz="2400" dirty="0">
                <a:cs typeface="+mj-cs"/>
              </a:rPr>
              <a:t> </a:t>
            </a:r>
            <a:r>
              <a:rPr lang="en-GB" sz="2400" dirty="0" err="1">
                <a:cs typeface="+mj-cs"/>
              </a:rPr>
              <a:t>مدل</a:t>
            </a:r>
            <a:r>
              <a:rPr lang="en-GB" sz="2400" dirty="0">
                <a:cs typeface="+mj-cs"/>
              </a:rPr>
              <a:t> </a:t>
            </a:r>
            <a:r>
              <a:rPr lang="en-GB" sz="2400" dirty="0" err="1">
                <a:cs typeface="+mj-cs"/>
              </a:rPr>
              <a:t>همین</a:t>
            </a:r>
            <a:r>
              <a:rPr lang="en-GB" sz="2400" dirty="0">
                <a:cs typeface="+mj-cs"/>
              </a:rPr>
              <a:t> باشد!</a:t>
            </a:r>
            <a:endParaRPr sz="2400" dirty="0">
              <a:cs typeface="+mj-cs"/>
            </a:endParaRPr>
          </a:p>
        </p:txBody>
      </p:sp>
      <p:pic>
        <p:nvPicPr>
          <p:cNvPr id="342" name="Google Shape;3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300" y="2311548"/>
            <a:ext cx="5843399" cy="90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5"/>
          <p:cNvSpPr txBox="1">
            <a:spLocks noGrp="1"/>
          </p:cNvSpPr>
          <p:nvPr>
            <p:ph type="body" idx="1"/>
          </p:nvPr>
        </p:nvSpPr>
        <p:spPr>
          <a:xfrm>
            <a:off x="250550" y="267700"/>
            <a:ext cx="8786100" cy="4797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GB" sz="120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from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sklearn.datasets </a:t>
            </a:r>
            <a:r>
              <a:rPr lang="en-GB" sz="120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import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load_boston</a:t>
            </a:r>
            <a:endParaRPr sz="120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20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from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sklearn.neighbors </a:t>
            </a:r>
            <a:r>
              <a:rPr lang="en-GB" sz="120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import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KNeighborsRegressor</a:t>
            </a:r>
            <a:endParaRPr sz="120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20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from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sklearn.preprocessing </a:t>
            </a:r>
            <a:r>
              <a:rPr lang="en-GB" sz="120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import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 smtClean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StandardScaler</a:t>
            </a: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200" b="1" dirty="0" smtClean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from</a:t>
            </a:r>
            <a:r>
              <a:rPr lang="en-GB" sz="1200" dirty="0" smtClean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sklearn.pipeline </a:t>
            </a:r>
            <a:r>
              <a:rPr lang="en-GB" sz="120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import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Pipeline</a:t>
            </a:r>
            <a:endParaRPr sz="120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20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from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sklearn.model_selection </a:t>
            </a:r>
            <a:r>
              <a:rPr lang="en-GB" sz="120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import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GridSearchCV</a:t>
            </a:r>
            <a:endParaRPr sz="120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20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import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pandas </a:t>
            </a:r>
            <a:r>
              <a:rPr lang="en-GB" sz="120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as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</a:t>
            </a:r>
            <a:r>
              <a:rPr lang="en-GB" sz="1200" dirty="0" smtClean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pd</a:t>
            </a:r>
            <a:endParaRPr sz="120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mod = GridSearchCV(estimator=pipe,</a:t>
            </a:r>
            <a:endParaRPr sz="120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                  param_grid={</a:t>
            </a:r>
            <a:endParaRPr sz="120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                    </a:t>
            </a:r>
            <a:r>
              <a:rPr lang="en-GB" sz="120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'</a:t>
            </a:r>
            <a:r>
              <a:rPr lang="en-GB" sz="1200" dirty="0" err="1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model__n_neighbors</a:t>
            </a:r>
            <a:r>
              <a:rPr lang="en-GB" sz="120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'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: [</a:t>
            </a:r>
            <a:r>
              <a:rPr lang="en-GB" sz="120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1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, </a:t>
            </a:r>
            <a:r>
              <a:rPr lang="en-GB" sz="120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2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, </a:t>
            </a:r>
            <a:r>
              <a:rPr lang="en-GB" sz="120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3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, </a:t>
            </a:r>
            <a:r>
              <a:rPr lang="en-GB" sz="120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4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, </a:t>
            </a:r>
            <a:r>
              <a:rPr lang="en-GB" sz="120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5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, </a:t>
            </a:r>
            <a:r>
              <a:rPr lang="en-GB" sz="120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6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, </a:t>
            </a:r>
            <a:r>
              <a:rPr lang="en-GB" sz="120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7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, </a:t>
            </a:r>
            <a:r>
              <a:rPr lang="en-GB" sz="120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8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, </a:t>
            </a:r>
            <a:r>
              <a:rPr lang="en-GB" sz="120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9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, </a:t>
            </a:r>
            <a:r>
              <a:rPr lang="en-GB" sz="120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10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]</a:t>
            </a:r>
            <a:endParaRPr sz="120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                  },</a:t>
            </a:r>
            <a:endParaRPr sz="120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                  cv=</a:t>
            </a:r>
            <a:r>
              <a:rPr lang="en-GB" sz="120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3</a:t>
            </a: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)</a:t>
            </a:r>
            <a:endParaRPr sz="120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-GB" sz="120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mod.fit(X, y);</a:t>
            </a:r>
            <a:endParaRPr sz="120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 smtClean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pd.DataFrame(mod.cv_results_)</a:t>
            </a:r>
            <a:endParaRPr sz="120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68225"/>
            <a:ext cx="8839196" cy="1297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475"/>
            <a:ext cx="8839200" cy="62369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67"/>
          <p:cNvSpPr txBox="1">
            <a:spLocks noGrp="1"/>
          </p:cNvSpPr>
          <p:nvPr>
            <p:ph type="body" idx="1"/>
          </p:nvPr>
        </p:nvSpPr>
        <p:spPr>
          <a:xfrm>
            <a:off x="178950" y="2630175"/>
            <a:ext cx="8786100" cy="4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-GB" sz="1035" b="1" dirty="0">
                <a:solidFill>
                  <a:srgbClr val="4A55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Estimator: شی‌ای که predict و fit داشته باشد</a:t>
            </a:r>
            <a:r>
              <a:rPr lang="en-GB" sz="1035" dirty="0">
                <a:solidFill>
                  <a:srgbClr val="4A55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035" dirty="0">
              <a:solidFill>
                <a:srgbClr val="4A556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9" name="Google Shape;359;p67"/>
          <p:cNvSpPr txBox="1">
            <a:spLocks noGrp="1"/>
          </p:cNvSpPr>
          <p:nvPr>
            <p:ph type="body" idx="1"/>
          </p:nvPr>
        </p:nvSpPr>
        <p:spPr>
          <a:xfrm>
            <a:off x="205500" y="3060375"/>
            <a:ext cx="8786100" cy="4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-GB" sz="1035" b="1" dirty="0">
                <a:solidFill>
                  <a:srgbClr val="4A5568"/>
                </a:solidFill>
                <a:highlight>
                  <a:srgbClr val="FFFFFF"/>
                </a:highlight>
                <a:latin typeface="Courier New"/>
                <a:ea typeface="Courier New"/>
                <a:cs typeface="+mj-cs"/>
                <a:sym typeface="Courier New"/>
              </a:rPr>
              <a:t>param_grid: مقدار </a:t>
            </a:r>
            <a:r>
              <a:rPr lang="en-GB" sz="1035" b="1" dirty="0" smtClean="0">
                <a:solidFill>
                  <a:srgbClr val="4A5568"/>
                </a:solidFill>
                <a:highlight>
                  <a:srgbClr val="FFFFFF"/>
                </a:highlight>
                <a:latin typeface="Courier New"/>
                <a:ea typeface="Courier New"/>
                <a:cs typeface="+mj-cs"/>
                <a:sym typeface="Courier New"/>
              </a:rPr>
              <a:t>settingای </a:t>
            </a:r>
            <a:r>
              <a:rPr lang="en-GB" sz="1035" b="1" dirty="0">
                <a:solidFill>
                  <a:srgbClr val="4A5568"/>
                </a:solidFill>
                <a:highlight>
                  <a:srgbClr val="FFFFFF"/>
                </a:highlight>
                <a:latin typeface="Courier New"/>
                <a:ea typeface="Courier New"/>
                <a:cs typeface="+mj-cs"/>
                <a:sym typeface="Courier New"/>
              </a:rPr>
              <a:t>که قصد تغییر آن را داریم (مثلا n_neighbors)</a:t>
            </a:r>
            <a:endParaRPr sz="1035" dirty="0">
              <a:solidFill>
                <a:srgbClr val="4A5568"/>
              </a:solidFill>
              <a:highlight>
                <a:srgbClr val="FFFFFF"/>
              </a:highlight>
              <a:latin typeface="Courier New"/>
              <a:ea typeface="Courier New"/>
              <a:cs typeface="+mj-cs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125" y="835448"/>
            <a:ext cx="6940876" cy="34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8"/>
          <p:cNvSpPr/>
          <p:nvPr/>
        </p:nvSpPr>
        <p:spPr>
          <a:xfrm>
            <a:off x="1706525" y="1225250"/>
            <a:ext cx="854719" cy="2696018"/>
          </a:xfrm>
          <a:custGeom>
            <a:avLst/>
            <a:gdLst/>
            <a:ahLst/>
            <a:cxnLst/>
            <a:rect l="l" t="t" r="r" b="b"/>
            <a:pathLst>
              <a:path w="38034" h="107486" extrusionOk="0">
                <a:moveTo>
                  <a:pt x="38034" y="0"/>
                </a:moveTo>
                <a:cubicBezTo>
                  <a:pt x="32034" y="2389"/>
                  <a:pt x="7217" y="-2039"/>
                  <a:pt x="2032" y="14331"/>
                </a:cubicBezTo>
                <a:cubicBezTo>
                  <a:pt x="-3153" y="30701"/>
                  <a:pt x="2731" y="82900"/>
                  <a:pt x="6925" y="98221"/>
                </a:cubicBezTo>
                <a:cubicBezTo>
                  <a:pt x="11120" y="113543"/>
                  <a:pt x="23820" y="104920"/>
                  <a:pt x="27199" y="10626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6" name="Google Shape;366;p68"/>
          <p:cNvSpPr/>
          <p:nvPr/>
        </p:nvSpPr>
        <p:spPr>
          <a:xfrm>
            <a:off x="3408900" y="1338850"/>
            <a:ext cx="3038225" cy="3009375"/>
          </a:xfrm>
          <a:custGeom>
            <a:avLst/>
            <a:gdLst/>
            <a:ahLst/>
            <a:cxnLst/>
            <a:rect l="l" t="t" r="r" b="b"/>
            <a:pathLst>
              <a:path w="121529" h="120375" extrusionOk="0">
                <a:moveTo>
                  <a:pt x="67461" y="0"/>
                </a:moveTo>
                <a:cubicBezTo>
                  <a:pt x="76458" y="2713"/>
                  <a:pt x="119694" y="-3004"/>
                  <a:pt x="121442" y="16279"/>
                </a:cubicBezTo>
                <a:cubicBezTo>
                  <a:pt x="123190" y="35562"/>
                  <a:pt x="98188" y="101051"/>
                  <a:pt x="77948" y="115698"/>
                </a:cubicBezTo>
                <a:cubicBezTo>
                  <a:pt x="57708" y="130346"/>
                  <a:pt x="12991" y="106086"/>
                  <a:pt x="0" y="104164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61450"/>
            <a:ext cx="8839201" cy="79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70"/>
          <p:cNvPicPr preferRelativeResize="0"/>
          <p:nvPr/>
        </p:nvPicPr>
        <p:blipFill rotWithShape="1">
          <a:blip r:embed="rId3">
            <a:alphaModFix/>
          </a:blip>
          <a:srcRect b="2818"/>
          <a:stretch/>
        </p:blipFill>
        <p:spPr>
          <a:xfrm>
            <a:off x="87375" y="1266275"/>
            <a:ext cx="8839198" cy="33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863" y="1098274"/>
            <a:ext cx="7608273" cy="336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675" y="1479250"/>
            <a:ext cx="2152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cs typeface="+mj-cs"/>
              </a:rPr>
              <a:t>جدولی</a:t>
            </a:r>
            <a:r>
              <a:rPr lang="en-GB" dirty="0">
                <a:cs typeface="+mj-cs"/>
              </a:rPr>
              <a:t> که </a:t>
            </a:r>
            <a:r>
              <a:rPr lang="en-GB" dirty="0" err="1">
                <a:cs typeface="+mj-cs"/>
              </a:rPr>
              <a:t>در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قسمت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قبل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مشاهده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کردیم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حاوی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اطلاعات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آماری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مهمی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است</a:t>
            </a:r>
            <a:r>
              <a:rPr lang="en-GB" dirty="0">
                <a:cs typeface="+mj-cs"/>
              </a:rPr>
              <a:t>.</a:t>
            </a:r>
            <a:endParaRPr dirty="0">
              <a:cs typeface="+mj-cs"/>
            </a:endParaRPr>
          </a:p>
          <a:p>
            <a:pPr marL="0" lvl="0" indent="0" algn="r" rtl="1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 err="1">
                <a:cs typeface="+mj-cs"/>
              </a:rPr>
              <a:t>می‌توان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دید</a:t>
            </a:r>
            <a:r>
              <a:rPr lang="en-GB" dirty="0">
                <a:cs typeface="+mj-cs"/>
              </a:rPr>
              <a:t> که </a:t>
            </a:r>
            <a:r>
              <a:rPr lang="en-GB" dirty="0" err="1">
                <a:cs typeface="+mj-cs"/>
              </a:rPr>
              <a:t>در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یک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سری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از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تنظیمات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نتیجه‌ی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بهتری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گرفتیم</a:t>
            </a:r>
            <a:r>
              <a:rPr lang="en-GB" dirty="0">
                <a:cs typeface="+mj-cs"/>
              </a:rPr>
              <a:t> و </a:t>
            </a:r>
            <a:r>
              <a:rPr lang="en-GB" dirty="0" err="1">
                <a:cs typeface="+mj-cs"/>
              </a:rPr>
              <a:t>می‌بایست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دلیل</a:t>
            </a:r>
            <a:r>
              <a:rPr lang="en-GB" dirty="0">
                <a:cs typeface="+mj-cs"/>
              </a:rPr>
              <a:t> آن را </a:t>
            </a:r>
            <a:r>
              <a:rPr lang="en-GB" dirty="0" err="1">
                <a:cs typeface="+mj-cs"/>
              </a:rPr>
              <a:t>بدانیم</a:t>
            </a:r>
            <a:endParaRPr dirty="0">
              <a:cs typeface="+mj-c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3"/>
          <p:cNvSpPr txBox="1">
            <a:spLocks noGrp="1"/>
          </p:cNvSpPr>
          <p:nvPr>
            <p:ph type="body" idx="1"/>
          </p:nvPr>
        </p:nvSpPr>
        <p:spPr>
          <a:xfrm>
            <a:off x="311700" y="418426"/>
            <a:ext cx="8520600" cy="30417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05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from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sklearn.datasets </a:t>
            </a:r>
            <a:r>
              <a:rPr lang="en-GB" sz="105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import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load_boston</a:t>
            </a:r>
            <a:endParaRPr sz="105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05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from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sklearn.neighbors </a:t>
            </a:r>
            <a:r>
              <a:rPr lang="en-GB" sz="105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import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KNeighborsRegressor</a:t>
            </a:r>
            <a:endParaRPr sz="105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05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from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sklearn.preprocessing </a:t>
            </a:r>
            <a:r>
              <a:rPr lang="en-GB" sz="105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import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StandardScaler</a:t>
            </a:r>
            <a:endParaRPr sz="105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05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from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sklearn.pipeline </a:t>
            </a:r>
            <a:r>
              <a:rPr lang="en-GB" sz="105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import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Pipeline</a:t>
            </a:r>
            <a:endParaRPr sz="105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05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from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sklearn.model_selection </a:t>
            </a:r>
            <a:r>
              <a:rPr lang="en-GB" sz="105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import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GridSearchCV</a:t>
            </a:r>
            <a:endParaRPr sz="105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05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import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pandas </a:t>
            </a:r>
            <a:r>
              <a:rPr lang="en-GB" sz="105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as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pd</a:t>
            </a:r>
            <a:endParaRPr sz="105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mod = </a:t>
            </a:r>
            <a:r>
              <a:rPr lang="en-GB" sz="1050" dirty="0" err="1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GridSearchCV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(estimator=pipe,</a:t>
            </a:r>
            <a:endParaRPr sz="105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                  param_grid</a:t>
            </a:r>
            <a:r>
              <a:rPr lang="en-GB" sz="1050" dirty="0" smtClean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={</a:t>
            </a:r>
            <a:r>
              <a:rPr lang="en-GB" sz="1050" dirty="0" smtClean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'</a:t>
            </a:r>
            <a:r>
              <a:rPr lang="en-GB" sz="1050" dirty="0" err="1" smtClean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model</a:t>
            </a:r>
            <a:r>
              <a:rPr lang="en-GB" sz="1050" dirty="0" err="1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__n_neighbors</a:t>
            </a:r>
            <a:r>
              <a:rPr lang="en-GB" sz="10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'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: [</a:t>
            </a:r>
            <a:r>
              <a:rPr lang="en-GB" sz="10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1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, </a:t>
            </a:r>
            <a:r>
              <a:rPr lang="en-GB" sz="10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2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, </a:t>
            </a:r>
            <a:r>
              <a:rPr lang="en-GB" sz="10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3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, </a:t>
            </a:r>
            <a:r>
              <a:rPr lang="en-GB" sz="10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4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, </a:t>
            </a:r>
            <a:r>
              <a:rPr lang="en-GB" sz="10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5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, </a:t>
            </a:r>
            <a:r>
              <a:rPr lang="en-GB" sz="10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6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, </a:t>
            </a:r>
            <a:r>
              <a:rPr lang="en-GB" sz="10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7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, </a:t>
            </a:r>
            <a:r>
              <a:rPr lang="en-GB" sz="10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8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, </a:t>
            </a:r>
            <a:r>
              <a:rPr lang="en-GB" sz="10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9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, </a:t>
            </a:r>
            <a:r>
              <a:rPr lang="en-GB" sz="10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10</a:t>
            </a:r>
            <a:r>
              <a:rPr lang="en-GB" sz="1050" dirty="0" smtClean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]},</a:t>
            </a:r>
            <a:r>
              <a:rPr lang="en-US" sz="1050" dirty="0" smtClean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</a:t>
            </a:r>
            <a:r>
              <a:rPr lang="en-GB" sz="1050" dirty="0" smtClean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cv=</a:t>
            </a:r>
            <a:r>
              <a:rPr lang="en-GB" sz="1050" dirty="0" smtClean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3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)</a:t>
            </a:r>
            <a:endParaRPr sz="105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GB" sz="1050" dirty="0" err="1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mod.fit</a:t>
            </a:r>
            <a:r>
              <a:rPr lang="en-GB" sz="10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(X, y);</a:t>
            </a:r>
            <a:endParaRPr sz="1000" dirty="0">
              <a:latin typeface="+mj-lt"/>
            </a:endParaRPr>
          </a:p>
        </p:txBody>
      </p:sp>
      <p:sp>
        <p:nvSpPr>
          <p:cNvPr id="392" name="Google Shape;392;p73"/>
          <p:cNvSpPr txBox="1"/>
          <p:nvPr/>
        </p:nvSpPr>
        <p:spPr>
          <a:xfrm>
            <a:off x="311700" y="3647768"/>
            <a:ext cx="5777373" cy="4616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smtClean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 panose="02070309020205020404" pitchFamily="49" charset="0"/>
                <a:sym typeface="Courier New"/>
              </a:rPr>
              <a:t>pd.DataFrame(mod.cv_results_)</a:t>
            </a:r>
            <a:endParaRPr sz="180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 panose="02070309020205020404" pitchFamily="49" charset="0"/>
              <a:sym typeface="Courier New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 ‌Boston Dataset</a:t>
            </a:r>
            <a:endParaRPr dirty="0">
              <a:latin typeface="+mj-lt"/>
            </a:endParaRPr>
          </a:p>
        </p:txBody>
      </p:sp>
      <p:pic>
        <p:nvPicPr>
          <p:cNvPr id="398" name="Google Shape;39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480" y="1153392"/>
            <a:ext cx="6663039" cy="3400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675" y="1074000"/>
            <a:ext cx="769793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3623" y="2077900"/>
            <a:ext cx="3496750" cy="4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year this data represent?</a:t>
            </a:r>
            <a:endParaRPr/>
          </a:p>
        </p:txBody>
      </p:sp>
      <p:sp>
        <p:nvSpPr>
          <p:cNvPr id="414" name="Google Shape;414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>
                <a:cs typeface="+mj-cs"/>
              </a:rPr>
              <a:t>شاید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این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داده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اساسا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دیگر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جواب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نیست</a:t>
            </a:r>
            <a:r>
              <a:rPr lang="en-GB" dirty="0">
                <a:cs typeface="+mj-cs"/>
              </a:rPr>
              <a:t>!</a:t>
            </a:r>
            <a:endParaRPr dirty="0">
              <a:cs typeface="+mj-cs"/>
            </a:endParaRPr>
          </a:p>
        </p:txBody>
      </p:sp>
      <p:pic>
        <p:nvPicPr>
          <p:cNvPr id="415" name="Google Shape;41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475" y="1831953"/>
            <a:ext cx="6913051" cy="27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8925" y="4532655"/>
            <a:ext cx="3150750" cy="5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7"/>
          <p:cNvSpPr txBox="1">
            <a:spLocks noGrp="1"/>
          </p:cNvSpPr>
          <p:nvPr>
            <p:ph type="body" idx="1"/>
          </p:nvPr>
        </p:nvSpPr>
        <p:spPr>
          <a:xfrm>
            <a:off x="691300" y="3816350"/>
            <a:ext cx="85206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r" rtl="1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 err="1">
                <a:cs typeface="+mj-cs"/>
              </a:rPr>
              <a:t>نژادپرستانه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نیست</a:t>
            </a:r>
            <a:r>
              <a:rPr lang="en-GB" sz="1400" dirty="0">
                <a:cs typeface="+mj-cs"/>
              </a:rPr>
              <a:t>؟</a:t>
            </a:r>
            <a:endParaRPr sz="1400" dirty="0">
              <a:cs typeface="+mj-cs"/>
            </a:endParaRPr>
          </a:p>
        </p:txBody>
      </p:sp>
      <p:sp>
        <p:nvSpPr>
          <p:cNvPr id="418" name="Google Shape;418;p77"/>
          <p:cNvSpPr txBox="1">
            <a:spLocks noGrp="1"/>
          </p:cNvSpPr>
          <p:nvPr>
            <p:ph type="body" idx="1"/>
          </p:nvPr>
        </p:nvSpPr>
        <p:spPr>
          <a:xfrm>
            <a:off x="4719675" y="4532650"/>
            <a:ext cx="42126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r" rtl="1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400" dirty="0" err="1">
                <a:latin typeface="+mj-lt"/>
                <a:cs typeface="+mj-cs"/>
              </a:rPr>
              <a:t>برای</a:t>
            </a:r>
            <a:r>
              <a:rPr lang="en-GB" sz="1400" dirty="0">
                <a:latin typeface="+mj-lt"/>
                <a:cs typeface="+mj-cs"/>
              </a:rPr>
              <a:t> </a:t>
            </a:r>
            <a:r>
              <a:rPr lang="en-GB" sz="1400" dirty="0" err="1">
                <a:latin typeface="+mj-lt"/>
                <a:cs typeface="+mj-cs"/>
              </a:rPr>
              <a:t>همین</a:t>
            </a:r>
            <a:r>
              <a:rPr lang="en-GB" sz="1400" dirty="0">
                <a:latin typeface="+mj-lt"/>
                <a:cs typeface="+mj-cs"/>
              </a:rPr>
              <a:t> </a:t>
            </a:r>
            <a:r>
              <a:rPr lang="en-GB" sz="1400" dirty="0" err="1">
                <a:latin typeface="+mj-lt"/>
                <a:cs typeface="+mj-cs"/>
              </a:rPr>
              <a:t>قرار</a:t>
            </a:r>
            <a:r>
              <a:rPr lang="en-GB" sz="1400" dirty="0">
                <a:latin typeface="+mj-lt"/>
                <a:cs typeface="+mj-cs"/>
              </a:rPr>
              <a:t> </a:t>
            </a:r>
            <a:r>
              <a:rPr lang="en-GB" sz="1400" dirty="0" err="1">
                <a:latin typeface="+mj-lt"/>
                <a:cs typeface="+mj-cs"/>
              </a:rPr>
              <a:t>شد</a:t>
            </a:r>
            <a:r>
              <a:rPr lang="en-GB" sz="1400" dirty="0">
                <a:latin typeface="+mj-lt"/>
                <a:cs typeface="+mj-cs"/>
              </a:rPr>
              <a:t> </a:t>
            </a:r>
            <a:r>
              <a:rPr lang="en-GB" sz="1400" dirty="0" err="1">
                <a:latin typeface="+mj-lt"/>
                <a:cs typeface="+mj-cs"/>
              </a:rPr>
              <a:t>از</a:t>
            </a:r>
            <a:r>
              <a:rPr lang="en-GB" sz="1400" dirty="0">
                <a:latin typeface="+mj-lt"/>
                <a:cs typeface="+mj-cs"/>
              </a:rPr>
              <a:t> </a:t>
            </a:r>
            <a:r>
              <a:rPr lang="en-GB" sz="1400" dirty="0" err="1" smtClean="0">
                <a:latin typeface="+mj-lt"/>
                <a:cs typeface="+mj-cs"/>
              </a:rPr>
              <a:t>دیتاست</a:t>
            </a:r>
            <a:r>
              <a:rPr lang="fa-IR" sz="1400" dirty="0" smtClean="0">
                <a:latin typeface="+mj-lt"/>
                <a:cs typeface="+mj-cs"/>
              </a:rPr>
              <a:t> </a:t>
            </a:r>
            <a:r>
              <a:rPr lang="en-GB" sz="1400" dirty="0" err="1" smtClean="0">
                <a:latin typeface="+mj-lt"/>
                <a:cs typeface="+mj-cs"/>
              </a:rPr>
              <a:t>skleran</a:t>
            </a:r>
            <a:r>
              <a:rPr lang="fa-IR" sz="1400" dirty="0" smtClean="0">
                <a:latin typeface="+mj-lt"/>
                <a:cs typeface="+mj-cs"/>
              </a:rPr>
              <a:t> </a:t>
            </a:r>
            <a:r>
              <a:rPr lang="en-GB" sz="1400" dirty="0" err="1" smtClean="0">
                <a:latin typeface="+mj-lt"/>
                <a:cs typeface="+mj-cs"/>
              </a:rPr>
              <a:t>حذف</a:t>
            </a:r>
            <a:r>
              <a:rPr lang="en-GB" sz="1400" dirty="0" smtClean="0">
                <a:latin typeface="+mj-lt"/>
                <a:cs typeface="+mj-cs"/>
              </a:rPr>
              <a:t> </a:t>
            </a:r>
            <a:r>
              <a:rPr lang="en-GB" sz="1400" dirty="0" err="1">
                <a:latin typeface="+mj-lt"/>
                <a:cs typeface="+mj-cs"/>
              </a:rPr>
              <a:t>شود</a:t>
            </a:r>
            <a:r>
              <a:rPr lang="en-GB" sz="1400" dirty="0">
                <a:latin typeface="+mj-lt"/>
                <a:cs typeface="+mj-cs"/>
              </a:rPr>
              <a:t>.</a:t>
            </a:r>
            <a:endParaRPr sz="1400" dirty="0">
              <a:latin typeface="+mj-lt"/>
              <a:cs typeface="+mj-c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ct val="61111"/>
              <a:buNone/>
            </a:pPr>
            <a:r>
              <a:rPr lang="en-GB" sz="1620" dirty="0" err="1">
                <a:cs typeface="+mj-cs"/>
              </a:rPr>
              <a:t>خیلی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اوقات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گرید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سرچ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انجام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می‌دهیم</a:t>
            </a:r>
            <a:r>
              <a:rPr lang="en-GB" sz="1620" dirty="0">
                <a:cs typeface="+mj-cs"/>
              </a:rPr>
              <a:t> و </a:t>
            </a:r>
            <a:r>
              <a:rPr lang="en-GB" sz="1620" dirty="0" err="1">
                <a:cs typeface="+mj-cs"/>
              </a:rPr>
              <a:t>به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نظر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همه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چیز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خوب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است</a:t>
            </a:r>
            <a:r>
              <a:rPr lang="en-GB" sz="1620" dirty="0">
                <a:cs typeface="+mj-cs"/>
              </a:rPr>
              <a:t> و </a:t>
            </a:r>
            <a:r>
              <a:rPr lang="en-GB" sz="1620" dirty="0" err="1">
                <a:cs typeface="+mj-cs"/>
              </a:rPr>
              <a:t>همه‌ی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معیارها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بالا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می‌روند</a:t>
            </a:r>
            <a:r>
              <a:rPr lang="en-GB" sz="1620" dirty="0">
                <a:cs typeface="+mj-cs"/>
              </a:rPr>
              <a:t>، </a:t>
            </a:r>
            <a:r>
              <a:rPr lang="en-GB" sz="1620" dirty="0" err="1">
                <a:cs typeface="+mj-cs"/>
              </a:rPr>
              <a:t>ولی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نگاه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به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دیتا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خیلی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مهم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است</a:t>
            </a:r>
            <a:r>
              <a:rPr lang="en-GB" sz="1620" dirty="0">
                <a:cs typeface="+mj-cs"/>
              </a:rPr>
              <a:t> و </a:t>
            </a:r>
            <a:r>
              <a:rPr lang="en-GB" sz="1620" dirty="0" err="1">
                <a:cs typeface="+mj-cs"/>
              </a:rPr>
              <a:t>ممکن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است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نتایج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خوبی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نگیریم</a:t>
            </a:r>
            <a:r>
              <a:rPr lang="en-GB" sz="1620" dirty="0">
                <a:cs typeface="+mj-cs"/>
              </a:rPr>
              <a:t>.</a:t>
            </a:r>
            <a:endParaRPr sz="1620" dirty="0">
              <a:cs typeface="+mj-cs"/>
            </a:endParaRPr>
          </a:p>
        </p:txBody>
      </p:sp>
      <p:pic>
        <p:nvPicPr>
          <p:cNvPr id="424" name="Google Shape;42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75" y="1126400"/>
            <a:ext cx="4485493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8"/>
          <p:cNvSpPr txBox="1">
            <a:spLocks noGrp="1"/>
          </p:cNvSpPr>
          <p:nvPr>
            <p:ph type="title"/>
          </p:nvPr>
        </p:nvSpPr>
        <p:spPr>
          <a:xfrm>
            <a:off x="490300" y="1126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20" dirty="0" err="1">
                <a:cs typeface="+mj-cs"/>
              </a:rPr>
              <a:t>حتما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داده‌ها</a:t>
            </a:r>
            <a:r>
              <a:rPr lang="en-GB" sz="1620" dirty="0">
                <a:cs typeface="+mj-cs"/>
              </a:rPr>
              <a:t> را </a:t>
            </a:r>
            <a:r>
              <a:rPr lang="en-GB" sz="1620" dirty="0" err="1">
                <a:cs typeface="+mj-cs"/>
              </a:rPr>
              <a:t>نگاه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کنید</a:t>
            </a:r>
            <a:r>
              <a:rPr lang="en-GB" sz="1620" dirty="0">
                <a:cs typeface="+mj-cs"/>
              </a:rPr>
              <a:t> و </a:t>
            </a:r>
            <a:r>
              <a:rPr lang="en-GB" sz="1620" dirty="0" err="1">
                <a:cs typeface="+mj-cs"/>
              </a:rPr>
              <a:t>هر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دیتایی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رو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اضافه</a:t>
            </a:r>
            <a:r>
              <a:rPr lang="en-GB" sz="1620" dirty="0">
                <a:cs typeface="+mj-cs"/>
              </a:rPr>
              <a:t> </a:t>
            </a:r>
            <a:r>
              <a:rPr lang="en-GB" sz="1620" dirty="0" err="1">
                <a:cs typeface="+mj-cs"/>
              </a:rPr>
              <a:t>نکنید</a:t>
            </a:r>
            <a:r>
              <a:rPr lang="en-GB" sz="1620" dirty="0">
                <a:cs typeface="+mj-cs"/>
              </a:rPr>
              <a:t>. </a:t>
            </a:r>
            <a:endParaRPr sz="1620" dirty="0">
              <a:cs typeface="+mj-cs"/>
            </a:endParaRPr>
          </a:p>
        </p:txBody>
      </p:sp>
      <p:pic>
        <p:nvPicPr>
          <p:cNvPr id="426" name="Google Shape;42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725" y="2571749"/>
            <a:ext cx="3767200" cy="11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625" y="1489996"/>
            <a:ext cx="4940150" cy="24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34150"/>
            <a:ext cx="8839202" cy="3075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3525"/>
            <a:ext cx="8839201" cy="320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ustom 20">
      <a:majorFont>
        <a:latin typeface="Roboto Mono"/>
        <a:ea typeface=""/>
        <a:cs typeface="B Yekan"/>
      </a:majorFont>
      <a:minorFont>
        <a:latin typeface="Roboto Mono"/>
        <a:ea typeface=""/>
        <a:cs typeface="B Yek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702</Words>
  <Application>Microsoft Office PowerPoint</Application>
  <PresentationFormat>On-screen Show (16:9)</PresentationFormat>
  <Paragraphs>111</Paragraphs>
  <Slides>66</Slides>
  <Notes>66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Roboto Mono</vt:lpstr>
      <vt:lpstr>B Yekan</vt:lpstr>
      <vt:lpstr>Arial</vt:lpstr>
      <vt:lpstr>Courier New</vt:lpstr>
      <vt:lpstr>Simple Light</vt:lpstr>
      <vt:lpstr>scikit learn</vt:lpstr>
      <vt:lpstr>Create your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1000$</vt:lpstr>
      <vt:lpstr>PowerPoint Presentation</vt:lpstr>
      <vt:lpstr>PowerPoint Presentation</vt:lpstr>
      <vt:lpstr>PowerPoint Presentation</vt:lpstr>
      <vt:lpstr>Models</vt:lpstr>
      <vt:lpstr>PowerPoint Presentation</vt:lpstr>
      <vt:lpstr>PowerPoint Presentation</vt:lpstr>
      <vt:lpstr>PowerPoint Presentation</vt:lpstr>
      <vt:lpstr>Other models, same API</vt:lpstr>
      <vt:lpstr>PowerPoint Presentation</vt:lpstr>
      <vt:lpstr>PowerPoint Presentation</vt:lpstr>
      <vt:lpstr>PowerPoint Presentation</vt:lpstr>
      <vt:lpstr>scale</vt:lpstr>
      <vt:lpstr>نزدیکی به مدرسه</vt:lpstr>
      <vt:lpstr>KNN → average of the 5 neighbours</vt:lpstr>
      <vt:lpstr>Problem:</vt:lpstr>
      <vt:lpstr>PowerPoint Presentation</vt:lpstr>
      <vt:lpstr>We need to rethink the data that goes into the model (Preprocessing)</vt:lpstr>
      <vt:lpstr>PowerPoint Presentation</vt:lpstr>
      <vt:lpstr>Changing the scale of the data may help the model to predict differently (or better)</vt:lpstr>
      <vt:lpstr>PowerPoint Presentation</vt:lpstr>
      <vt:lpstr>PowerPoint Presentation</vt:lpstr>
      <vt:lpstr>PowerPoint Presentation</vt:lpstr>
      <vt:lpstr>PowerPoint Presentation</vt:lpstr>
      <vt:lpstr>Pipeline result:</vt:lpstr>
      <vt:lpstr>PowerPoint Presentation</vt:lpstr>
      <vt:lpstr>Settings</vt:lpstr>
      <vt:lpstr>Not really!</vt:lpstr>
      <vt:lpstr>KNN settings</vt:lpstr>
      <vt:lpstr>PowerPoint Presentation</vt:lpstr>
      <vt:lpstr>PowerPoint Presentation</vt:lpstr>
      <vt:lpstr>دو مشکل رخ می‌دهد:</vt:lpstr>
      <vt:lpstr>تعریف کنونی ما از مدل</vt:lpstr>
      <vt:lpstr>ولی دیدیم مدل‌ها settings دارند.</vt:lpstr>
      <vt:lpstr>برای پیش‌بینی هم می‌توانیم از خود لیبل‌ها استفاده کنیم، ولی قبلا هم دیدیم که کار درستی نیست</vt:lpstr>
      <vt:lpstr>شاید بهتر است بلایی سر دیتاست بیاریم.</vt:lpstr>
      <vt:lpstr>بیایید دیتاست رو به سه قسمت تقسیم کنیم</vt:lpstr>
      <vt:lpstr>و سه کپی از دیتا رو ایجاد کنیم</vt:lpstr>
      <vt:lpstr>PowerPoint Presentation</vt:lpstr>
      <vt:lpstr>در sklearn این کارها را، اینکه یک k  مناسب برای دیتاست پیدا کنیم روpipeline  انجام نمی‌دهد، این کار را GridSearchCV  انجام می‌دهد.</vt:lpstr>
      <vt:lpstr>PowerPoint Presentation</vt:lpstr>
      <vt:lpstr>در اینجا در واقع یک Cross Fold  به انجام می‌رسد.</vt:lpstr>
      <vt:lpstr>شاید مدل همین باشد!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‌Boston Dataset</vt:lpstr>
      <vt:lpstr>PowerPoint Presentation</vt:lpstr>
      <vt:lpstr>PowerPoint Presentation</vt:lpstr>
      <vt:lpstr>What year this data represent?</vt:lpstr>
      <vt:lpstr>خیلی اوقات گرید سرچ انجام می‌دهیم و به نظر همه چیز خوب است و همه‌ی معیارها بالا می‌روند، ولی نگاه به دیتا خیلی مهم است و ممکن است نتایج خوبی نگیریم.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scikit learn</dc:title>
  <cp:lastModifiedBy>PC</cp:lastModifiedBy>
  <cp:revision>78</cp:revision>
  <dcterms:modified xsi:type="dcterms:W3CDTF">2023-12-29T04:45:19Z</dcterms:modified>
</cp:coreProperties>
</file>